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949" r:id="rId2"/>
  </p:sldMasterIdLst>
  <p:notesMasterIdLst>
    <p:notesMasterId r:id="rId27"/>
  </p:notesMasterIdLst>
  <p:sldIdLst>
    <p:sldId id="761" r:id="rId3"/>
    <p:sldId id="540" r:id="rId4"/>
    <p:sldId id="762" r:id="rId5"/>
    <p:sldId id="541" r:id="rId6"/>
    <p:sldId id="573" r:id="rId7"/>
    <p:sldId id="752" r:id="rId8"/>
    <p:sldId id="753" r:id="rId9"/>
    <p:sldId id="751" r:id="rId10"/>
    <p:sldId id="561" r:id="rId11"/>
    <p:sldId id="763" r:id="rId12"/>
    <p:sldId id="542" r:id="rId13"/>
    <p:sldId id="543" r:id="rId14"/>
    <p:sldId id="544" r:id="rId15"/>
    <p:sldId id="546" r:id="rId16"/>
    <p:sldId id="572" r:id="rId17"/>
    <p:sldId id="545" r:id="rId18"/>
    <p:sldId id="548" r:id="rId19"/>
    <p:sldId id="549" r:id="rId20"/>
    <p:sldId id="550" r:id="rId21"/>
    <p:sldId id="551" r:id="rId22"/>
    <p:sldId id="552" r:id="rId23"/>
    <p:sldId id="553" r:id="rId24"/>
    <p:sldId id="759" r:id="rId25"/>
    <p:sldId id="760" r:id="rId26"/>
  </p:sldIdLst>
  <p:sldSz cx="9144000" cy="6858000" type="screen4x3"/>
  <p:notesSz cx="6858000" cy="9144000"/>
  <p:custDataLst>
    <p:tags r:id="rId2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65A"/>
    <a:srgbClr val="32000C"/>
    <a:srgbClr val="FF4A7E"/>
    <a:srgbClr val="CB6B30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80294" autoAdjust="0"/>
  </p:normalViewPr>
  <p:slideViewPr>
    <p:cSldViewPr>
      <p:cViewPr varScale="1">
        <p:scale>
          <a:sx n="66" d="100"/>
          <a:sy n="66" d="100"/>
        </p:scale>
        <p:origin x="1236" y="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10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EB3DC21-16FE-4C00-82FF-6B7B56280C87}" type="datetimeFigureOut">
              <a:rPr lang="en-US"/>
              <a:pPr>
                <a:defRPr/>
              </a:pPr>
              <a:t>4/5/2020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2657577-2637-4D99-BDF4-BF55D71270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26716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41724F-377A-42A1-BD28-C2898AAE5859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8670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A9E86C4-7D82-4E99-98CF-C4A3229A6A06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11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337483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8215D0F-583E-4C3B-9A97-3D9EBC9D3A9B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12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071831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98C4074-C375-4035-A918-0E03324C3A2C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13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0090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78DB343-58AB-49AE-97E3-44826CD3C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https://www.youtube.com/watch?v=Y1yHMy0-4TM</a:t>
            </a:r>
          </a:p>
          <a:p>
            <a:endParaRPr lang="en-US" dirty="0"/>
          </a:p>
          <a:p>
            <a:r>
              <a:rPr lang="en-US" dirty="0"/>
              <a:t>https://www.youtube.com/watch?v=jQDjJRYmeWg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4742C5-8745-4B8E-B1BA-A9A6AC65AA12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16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4009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D56585-AC1C-400B-B1A9-42872E0A745F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0221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C4A705-D313-4EFD-A6AB-F38D7C172FC4}" type="datetimeFigureOut">
              <a:rPr lang="en-US"/>
              <a:pPr>
                <a:defRPr/>
              </a:pPr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81F604-D907-4814-A2FA-CAABD1F057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3768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C2CEA-4109-47DA-9EC3-C0B08EB625DF}" type="datetimeFigureOut">
              <a:rPr lang="en-US"/>
              <a:pPr>
                <a:defRPr/>
              </a:pPr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67FEB-CFF4-4C23-9F36-FBEF47197C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7335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04BA2-4198-40E8-BC6A-175F3AEA0779}" type="datetimeFigureOut">
              <a:rPr lang="en-US"/>
              <a:pPr>
                <a:defRPr/>
              </a:pPr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98B2A-C2ED-4DA2-A997-0232188A78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2239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B0E19-0004-4046-8EAB-D116BFEDF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6FD79A-9C9C-439D-996F-ED8A03258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AAA55-B0E6-4CD5-BDE6-A9F8D23C5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16B3B-0B85-4AC8-84FD-069B4ADE4D20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57F76-4080-49F7-9380-4448C41B6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E002A-63BE-4714-8CAE-05883324C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D849-41F2-4942-8B9D-F06C96792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72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C1C4-819F-49D9-9427-E26068D05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9CD70-E93C-49DE-84A4-6D7DAF43F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88094-6006-4DC9-A59C-E2AD814C3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16B3B-0B85-4AC8-84FD-069B4ADE4D20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4BE25-DDE1-4B03-9639-C8BEA1DAD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F2232-EC14-4940-8E89-6B9292D54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D849-41F2-4942-8B9D-F06C96792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44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B4BB-B3A1-4C2A-8AE2-4EBAF6F9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495EA-4E6F-43DC-889E-DC2E1D0E8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06B1C-21B9-48A7-8549-714528BE2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16B3B-0B85-4AC8-84FD-069B4ADE4D20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F3360-62B6-40E2-B8E1-6FDFAECF8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90B56-C990-4EE4-932B-D4A29C159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D849-41F2-4942-8B9D-F06C96792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47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58398-7E7C-4139-A1AB-AD329D796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F5CCE-36D9-44C9-9ACD-1340ED691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ACCDE-FAFB-4420-AE86-D773F4DDC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DFAF3-9872-4607-B0C0-2922854FB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16B3B-0B85-4AC8-84FD-069B4ADE4D20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7BF2A-8EFC-47FF-BA76-5D3B8923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15857-A73F-4072-BA83-0CCF8D1EC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D849-41F2-4942-8B9D-F06C96792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12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BD43F-466D-46B2-ADFD-74A82501A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D8A6E-8325-4EE1-8D63-B3251DD01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1635E6-3856-495C-BFC8-6A1DB3598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866F6-C379-48BB-B617-F780665470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DD5A82-EBC4-42CE-B25D-CDF48F6E89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FC4048-F889-4A75-B1BE-727ED0CE0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16B3B-0B85-4AC8-84FD-069B4ADE4D20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DC3D40-819F-48CD-ADBB-64E2E216E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4C2FBD-F45F-4B50-B3B2-BCEADBDB6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D849-41F2-4942-8B9D-F06C96792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12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601AA-74BF-44E4-8B75-F9E925D11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DE333F-6738-44C3-AF6B-0ACBC393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16B3B-0B85-4AC8-84FD-069B4ADE4D20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711ED6-C479-4EB1-942E-13422248D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4179A-2E74-4593-951E-BFE210418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D849-41F2-4942-8B9D-F06C96792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936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2BBEE9-E49D-41CF-8551-C0E577B69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16B3B-0B85-4AC8-84FD-069B4ADE4D20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E01896-2784-44CD-98B2-985367580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4BFB3-AA14-4793-B394-B51495F0D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D849-41F2-4942-8B9D-F06C96792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258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177DA-BA4D-436E-A825-86886A479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A4386-61A6-47CC-AF24-E84614B73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627BBE-AF64-4EB2-83E9-9A895CF2C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22C35-AFEA-4087-9F19-DDAB85348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16B3B-0B85-4AC8-84FD-069B4ADE4D20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9496B-5922-4F84-9A63-1B2C7FE0B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F98114-369D-42E1-9A87-81B1E026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D849-41F2-4942-8B9D-F06C96792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6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119F1-8371-4628-BAB9-691764FF1C0C}" type="datetimeFigureOut">
              <a:rPr lang="en-US"/>
              <a:pPr>
                <a:defRPr/>
              </a:pPr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3D575-D896-4DD7-9B23-6F4E8F41E2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13149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31D3E-D9E0-4B98-9C1B-723772772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0967A8-9F3C-47C9-B0BA-58BB2DE800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9C8D9-CC67-46E2-8A17-F8166139C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C4F14-E0F8-49E3-9C0E-404B13A6B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16B3B-0B85-4AC8-84FD-069B4ADE4D20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C97E6-629C-4232-9DAD-31C41509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682302-7A44-447C-9712-935F8CA3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D849-41F2-4942-8B9D-F06C96792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92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9B9D1-CD7C-4FDC-AF28-DADAFED2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B1B4A-03A8-4891-8DFF-29FEE228B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1F91C-A4EC-4A51-B7D3-953B31FB1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16B3B-0B85-4AC8-84FD-069B4ADE4D20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D6998-4207-4A33-946F-EF98A989F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1B6D9-EB83-4844-A973-6D7172297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D849-41F2-4942-8B9D-F06C96792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294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05C005-A445-463D-8C0E-2378DB789C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208E2F-AF4A-4548-ADF5-7C821F31A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A08CF-8D51-4D6A-B2B6-BAD405CA4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16B3B-0B85-4AC8-84FD-069B4ADE4D20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94808-661E-4D53-B687-0830FBBA4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DA64E-B99C-4804-86AC-DA20AF34A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CD849-41F2-4942-8B9D-F06C96792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073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2EDF7E-F0B2-46CE-8C8B-6A27622018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1680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2EA878-DEFB-4DB3-B543-3973160AA518}" type="datetimeFigureOut">
              <a:rPr lang="en-US"/>
              <a:pPr>
                <a:defRPr/>
              </a:pPr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AA57A-B08C-4631-9664-78F05E26C0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7628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45440-B17A-4F27-940B-69E5A8129907}" type="datetimeFigureOut">
              <a:rPr lang="en-US"/>
              <a:pPr>
                <a:defRPr/>
              </a:pPr>
              <a:t>4/5/2020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5A927-46BB-4438-9EF7-0111C7C3AF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038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38035C-F054-40BE-AC2B-6041898D2FCA}" type="datetimeFigureOut">
              <a:rPr lang="en-US"/>
              <a:pPr>
                <a:defRPr/>
              </a:pPr>
              <a:t>4/5/2020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EFF9D5-2088-4BF5-982E-0DBC07C784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377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2E9D5E-B77F-4EB0-95F9-6D34E3CA6C38}" type="datetimeFigureOut">
              <a:rPr lang="en-US"/>
              <a:pPr>
                <a:defRPr/>
              </a:pPr>
              <a:t>4/5/2020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2601C-B815-4037-963E-16855F3DCB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577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4DB54-72E6-486F-84D8-6DEEA903B485}" type="datetimeFigureOut">
              <a:rPr lang="en-US"/>
              <a:pPr>
                <a:defRPr/>
              </a:pPr>
              <a:t>4/5/2020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5221D-0DAF-447C-A187-EBAF4F7AEB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1669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292C37-6C2F-4849-A2B6-E5EA6A9539DD}" type="datetimeFigureOut">
              <a:rPr lang="en-US"/>
              <a:pPr>
                <a:defRPr/>
              </a:pPr>
              <a:t>4/5/2020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8BF0-A685-48C1-8377-3A1B91467E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5927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A76618-B17D-4506-9C85-E6B6813E7695}" type="datetimeFigureOut">
              <a:rPr lang="en-US"/>
              <a:pPr>
                <a:defRPr/>
              </a:pPr>
              <a:t>4/5/2020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22266-52AA-4A33-84E9-45B28D9DBF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7857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0C3EB54-3B01-4734-B8FA-7B52A81912EB}" type="datetimeFigureOut">
              <a:rPr lang="en-US"/>
              <a:pPr>
                <a:defRPr/>
              </a:pPr>
              <a:t>4/5/2020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EADDFC9-9522-423D-AF71-66FCB416E2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i="0" u="none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9D6579-FBB9-44B2-92AF-2237614B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B77C5-061A-428C-BE14-49FE8100F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60687-86BB-4986-BC1C-9D69D0FC0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16B3B-0B85-4AC8-84FD-069B4ADE4D20}" type="datetimeFigureOut">
              <a:rPr lang="en-US" smtClean="0"/>
              <a:t>4/5/2020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F1A0E-7939-45D4-A86E-EE2A3879B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349FB-665A-42C4-A403-A595AB3EF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CD849-41F2-4942-8B9D-F06C96792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63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p4"/><Relationship Id="rId7" Type="http://schemas.openxmlformats.org/officeDocument/2006/relationships/image" Target="../media/image1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7.xml"/><Relationship Id="rId4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flickr.com/photos/igorms/136916757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5B3F0-7126-4E41-818E-0E243DA885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Filtering in Frequency Domain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B1588-7B57-4ED9-97FE-3F0234C3B3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489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7127A-DB5F-4E07-B0C2-E5DD2305D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Aliasing problem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40480C78-3AA9-4472-B68E-82EB671761E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990600"/>
            <a:ext cx="8229600" cy="51355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SG" dirty="0"/>
              <a:t>Aliasing is a signal processing term. </a:t>
            </a:r>
          </a:p>
          <a:p>
            <a:pPr eaLnBrk="1" hangingPunct="1"/>
            <a:endParaRPr lang="en-SG" dirty="0"/>
          </a:p>
          <a:p>
            <a:pPr eaLnBrk="1" hangingPunct="1"/>
            <a:r>
              <a:rPr lang="en-SG" b="1" dirty="0"/>
              <a:t>Aliasing</a:t>
            </a:r>
            <a:r>
              <a:rPr lang="en-SG" dirty="0"/>
              <a:t> occurs when you sample a signal too slowly (at a frequency comparable to or smaller than the signal being measured).</a:t>
            </a:r>
          </a:p>
          <a:p>
            <a:pPr eaLnBrk="1" hangingPunct="1"/>
            <a:endParaRPr lang="en-SG" dirty="0"/>
          </a:p>
          <a:p>
            <a:pPr eaLnBrk="1" hangingPunct="1"/>
            <a:r>
              <a:rPr lang="en-SG" dirty="0"/>
              <a:t>As a result, an incorrect frequency and/or amplitude is obtained.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39733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1D example (sinewave):</a:t>
            </a:r>
          </a:p>
        </p:txBody>
      </p:sp>
      <p:pic>
        <p:nvPicPr>
          <p:cNvPr id="80899" name="Picture 4" descr="sine-sample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2743200"/>
            <a:ext cx="7199313" cy="181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0" name="Text Box 5"/>
          <p:cNvSpPr txBox="1">
            <a:spLocks noChangeArrowheads="1"/>
          </p:cNvSpPr>
          <p:nvPr/>
        </p:nvSpPr>
        <p:spPr bwMode="auto">
          <a:xfrm>
            <a:off x="7391400" y="6477000"/>
            <a:ext cx="16891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prstClr val="black"/>
                </a:solidFill>
                <a:latin typeface="Arial" panose="020B0604020202020204" pitchFamily="34" charset="0"/>
              </a:rPr>
              <a:t>Source: S. Marschner</a:t>
            </a:r>
          </a:p>
        </p:txBody>
      </p:sp>
      <p:sp>
        <p:nvSpPr>
          <p:cNvPr id="80901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Aliasing problem</a:t>
            </a:r>
          </a:p>
        </p:txBody>
      </p:sp>
    </p:spTree>
    <p:extLst>
      <p:ext uri="{BB962C8B-B14F-4D97-AF65-F5344CB8AC3E}">
        <p14:creationId xmlns:p14="http://schemas.microsoft.com/office/powerpoint/2010/main" val="663427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5" descr="sine-sample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2743200"/>
            <a:ext cx="7199313" cy="181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7" name="Text Box 6"/>
          <p:cNvSpPr txBox="1">
            <a:spLocks noChangeArrowheads="1"/>
          </p:cNvSpPr>
          <p:nvPr/>
        </p:nvSpPr>
        <p:spPr bwMode="auto">
          <a:xfrm>
            <a:off x="7391400" y="6477000"/>
            <a:ext cx="16891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prstClr val="black"/>
                </a:solidFill>
                <a:latin typeface="Arial" panose="020B0604020202020204" pitchFamily="34" charset="0"/>
              </a:rPr>
              <a:t>Source: S. Marschner</a:t>
            </a:r>
          </a:p>
        </p:txBody>
      </p:sp>
      <p:sp>
        <p:nvSpPr>
          <p:cNvPr id="82948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1D</a:t>
            </a:r>
            <a:r>
              <a:rPr lang="en-US" altLang="en-US" dirty="0"/>
              <a:t> example (sinewave):</a:t>
            </a:r>
          </a:p>
        </p:txBody>
      </p:sp>
      <p:sp>
        <p:nvSpPr>
          <p:cNvPr id="82949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Aliasing problem</a:t>
            </a:r>
          </a:p>
        </p:txBody>
      </p:sp>
    </p:spTree>
    <p:extLst>
      <p:ext uri="{BB962C8B-B14F-4D97-AF65-F5344CB8AC3E}">
        <p14:creationId xmlns:p14="http://schemas.microsoft.com/office/powerpoint/2010/main" val="880889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7772400" cy="3200400"/>
          </a:xfrm>
        </p:spPr>
        <p:txBody>
          <a:bodyPr/>
          <a:lstStyle/>
          <a:p>
            <a:pPr eaLnBrk="1" hangingPunct="1"/>
            <a:r>
              <a:rPr lang="en-US" altLang="en-US" dirty="0"/>
              <a:t>Sub-sampling may be dangerous….</a:t>
            </a:r>
          </a:p>
          <a:p>
            <a:pPr eaLnBrk="1" hangingPunct="1"/>
            <a:r>
              <a:rPr lang="en-US" altLang="en-US" dirty="0"/>
              <a:t>Characteristic errors may appear: </a:t>
            </a:r>
          </a:p>
          <a:p>
            <a:pPr lvl="1" eaLnBrk="1" hangingPunct="1"/>
            <a:r>
              <a:rPr lang="en-US" altLang="en-US" dirty="0"/>
              <a:t>“car wheels rolling the wrong way in movies”</a:t>
            </a:r>
          </a:p>
          <a:p>
            <a:pPr lvl="1" eaLnBrk="1" hangingPunct="1"/>
            <a:r>
              <a:rPr lang="en-US" altLang="en-US" dirty="0"/>
              <a:t>“checkerboards disintegrate in graphics”</a:t>
            </a:r>
          </a:p>
          <a:p>
            <a:pPr lvl="1" eaLnBrk="1" hangingPunct="1"/>
            <a:r>
              <a:rPr lang="en-US" altLang="en-US" dirty="0"/>
              <a:t>“striped shirts look funny on color television”</a:t>
            </a:r>
          </a:p>
          <a:p>
            <a:pPr lvl="2" eaLnBrk="1" hangingPunct="1"/>
            <a:r>
              <a:rPr lang="en-US" altLang="en-US" dirty="0"/>
              <a:t>Moir</a:t>
            </a:r>
            <a:r>
              <a:rPr lang="en-US" dirty="0"/>
              <a:t>é</a:t>
            </a:r>
            <a:r>
              <a:rPr lang="en-US" altLang="en-US" dirty="0"/>
              <a:t> patterns</a:t>
            </a:r>
          </a:p>
          <a:p>
            <a:pPr lvl="1" eaLnBrk="1" hangingPunct="1"/>
            <a:endParaRPr lang="en-US" altLang="en-US" dirty="0"/>
          </a:p>
        </p:txBody>
      </p:sp>
      <p:sp>
        <p:nvSpPr>
          <p:cNvPr id="84995" name="Text Box 4"/>
          <p:cNvSpPr txBox="1">
            <a:spLocks noChangeArrowheads="1"/>
          </p:cNvSpPr>
          <p:nvPr/>
        </p:nvSpPr>
        <p:spPr bwMode="auto">
          <a:xfrm>
            <a:off x="6934200" y="6583363"/>
            <a:ext cx="2209800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prstClr val="black"/>
                </a:solidFill>
                <a:latin typeface="Arial" panose="020B0604020202020204" pitchFamily="34" charset="0"/>
              </a:rPr>
              <a:t>Source: D. Forsyth; Wikipedia</a:t>
            </a:r>
          </a:p>
        </p:txBody>
      </p:sp>
      <p:sp>
        <p:nvSpPr>
          <p:cNvPr id="84996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Aliasing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200" y="464978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9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Aliasing in video</a:t>
            </a:r>
          </a:p>
        </p:txBody>
      </p:sp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Text Box 4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prstClr val="black"/>
                </a:solidFill>
                <a:latin typeface="Arial" panose="020B0604020202020204" pitchFamily="34" charset="0"/>
              </a:rPr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3224177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6C22A-2E01-4A98-B631-4EAB0C430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pic>
        <p:nvPicPr>
          <p:cNvPr id="4" name="Aliasing_WheelsTurning">
            <a:hlinkClick r:id="" action="ppaction://media"/>
            <a:extLst>
              <a:ext uri="{FF2B5EF4-FFF2-40B4-BE49-F238E27FC236}">
                <a16:creationId xmlns:a16="http://schemas.microsoft.com/office/drawing/2014/main" id="{22E2BF65-5660-441B-A079-104C8EFBD37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161" end="376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7462" y="2256949"/>
            <a:ext cx="3853815" cy="2890361"/>
          </a:xfrm>
          <a:prstGeom prst="rect">
            <a:avLst/>
          </a:prstGeom>
        </p:spPr>
      </p:pic>
      <p:pic>
        <p:nvPicPr>
          <p:cNvPr id="5" name="HelicopterAliasingRemoval">
            <a:hlinkClick r:id="" action="ppaction://media"/>
            <a:extLst>
              <a:ext uri="{FF2B5EF4-FFF2-40B4-BE49-F238E27FC236}">
                <a16:creationId xmlns:a16="http://schemas.microsoft.com/office/drawing/2014/main" id="{217E15DA-015A-4E3C-8E60-2463BB53C17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87239" y="2256948"/>
            <a:ext cx="3853815" cy="28903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16C61-F614-4380-9D35-2BBDEF2E241F}"/>
              </a:ext>
            </a:extLst>
          </p:cNvPr>
          <p:cNvSpPr txBox="1"/>
          <p:nvPr/>
        </p:nvSpPr>
        <p:spPr>
          <a:xfrm>
            <a:off x="30480" y="6492874"/>
            <a:ext cx="28555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cs typeface="+mn-cs"/>
              </a:rPr>
              <a:t>[YouTube; </a:t>
            </a:r>
            <a:r>
              <a:rPr lang="en-US" sz="1350" dirty="0" err="1">
                <a:solidFill>
                  <a:prstClr val="white">
                    <a:lumMod val="50000"/>
                  </a:prstClr>
                </a:solidFill>
                <a:latin typeface="Calibri" panose="020F0502020204030204"/>
                <a:cs typeface="+mn-cs"/>
              </a:rPr>
              <a:t>JoinBuzzirk</a:t>
            </a:r>
            <a:r>
              <a:rPr lang="en-US" sz="13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cs typeface="+mn-cs"/>
              </a:rPr>
              <a:t>; </a:t>
            </a:r>
            <a:r>
              <a:rPr lang="en-US" sz="1350" dirty="0" err="1">
                <a:solidFill>
                  <a:prstClr val="white">
                    <a:lumMod val="50000"/>
                  </a:prstClr>
                </a:solidFill>
                <a:latin typeface="Calibri" panose="020F0502020204030204"/>
                <a:cs typeface="+mn-cs"/>
              </a:rPr>
              <a:t>phrancque</a:t>
            </a:r>
            <a:r>
              <a:rPr lang="en-US" sz="13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7614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83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752600"/>
            <a:ext cx="6096000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Text Box 4"/>
          <p:cNvSpPr txBox="1">
            <a:spLocks noChangeArrowheads="1"/>
          </p:cNvSpPr>
          <p:nvPr/>
        </p:nvSpPr>
        <p:spPr bwMode="auto">
          <a:xfrm>
            <a:off x="7543800" y="6583363"/>
            <a:ext cx="12938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prstClr val="black"/>
                </a:solidFill>
                <a:latin typeface="Arial" panose="020B0604020202020204" pitchFamily="34" charset="0"/>
              </a:rPr>
              <a:t>Source: A. Efros</a:t>
            </a:r>
          </a:p>
        </p:txBody>
      </p:sp>
      <p:sp>
        <p:nvSpPr>
          <p:cNvPr id="8806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Aliasing in graphics</a:t>
            </a:r>
          </a:p>
        </p:txBody>
      </p:sp>
    </p:spTree>
    <p:extLst>
      <p:ext uri="{BB962C8B-B14F-4D97-AF65-F5344CB8AC3E}">
        <p14:creationId xmlns:p14="http://schemas.microsoft.com/office/powerpoint/2010/main" val="2421502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>
              <a:defRPr/>
            </a:pPr>
            <a:endParaRPr lang="en-US" sz="4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When sampling a signal at discrete intervals, the sampling frequency must be </a:t>
            </a:r>
            <a:r>
              <a:rPr lang="en-US" altLang="en-US" sz="2800" dirty="0">
                <a:sym typeface="Symbol" panose="05050102010706020507" pitchFamily="18" charset="2"/>
              </a:rPr>
              <a:t></a:t>
            </a:r>
            <a:r>
              <a:rPr lang="en-US" altLang="en-US" sz="2800" dirty="0"/>
              <a:t> 2 </a:t>
            </a:r>
            <a:r>
              <a:rPr lang="en-US" altLang="en-US" sz="2800" dirty="0">
                <a:sym typeface="Symbol" panose="05050102010706020507" pitchFamily="18" charset="2"/>
              </a:rPr>
              <a:t> </a:t>
            </a:r>
            <a:r>
              <a:rPr lang="en-US" altLang="en-US" sz="2800" dirty="0" err="1">
                <a:sym typeface="Symbol" panose="05050102010706020507" pitchFamily="18" charset="2"/>
              </a:rPr>
              <a:t>f</a:t>
            </a:r>
            <a:r>
              <a:rPr lang="en-US" altLang="en-US" sz="2800" baseline="-25000" dirty="0" err="1">
                <a:sym typeface="Symbol" panose="05050102010706020507" pitchFamily="18" charset="2"/>
              </a:rPr>
              <a:t>max</a:t>
            </a:r>
            <a:endParaRPr lang="en-US" altLang="en-US" sz="2800" dirty="0">
              <a:sym typeface="Symbol" panose="05050102010706020507" pitchFamily="18" charset="2"/>
            </a:endParaRPr>
          </a:p>
          <a:p>
            <a:pPr eaLnBrk="1" hangingPunct="1"/>
            <a:r>
              <a:rPr lang="en-US" altLang="en-US" sz="2800" dirty="0" err="1">
                <a:sym typeface="Symbol" panose="05050102010706020507" pitchFamily="18" charset="2"/>
              </a:rPr>
              <a:t>f</a:t>
            </a:r>
            <a:r>
              <a:rPr lang="en-US" altLang="en-US" sz="2800" baseline="-25000" dirty="0" err="1"/>
              <a:t>max</a:t>
            </a:r>
            <a:r>
              <a:rPr lang="en-US" altLang="en-US" sz="2800" dirty="0"/>
              <a:t> = max frequency of the input signal</a:t>
            </a:r>
          </a:p>
          <a:p>
            <a:pPr eaLnBrk="1" hangingPunct="1"/>
            <a:r>
              <a:rPr lang="en-US" altLang="en-US" sz="2800" dirty="0"/>
              <a:t>This allows us to reconstruct the original perfectly from the sampled version</a:t>
            </a:r>
          </a:p>
        </p:txBody>
      </p:sp>
      <p:pic>
        <p:nvPicPr>
          <p:cNvPr id="91140" name="Picture 5" descr="sine-sample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60960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1" name="Picture 6" descr="sine-sample-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5180013"/>
            <a:ext cx="5913438" cy="148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2" name="Text Box 7"/>
          <p:cNvSpPr txBox="1">
            <a:spLocks noChangeArrowheads="1"/>
          </p:cNvSpPr>
          <p:nvPr/>
        </p:nvSpPr>
        <p:spPr bwMode="auto">
          <a:xfrm>
            <a:off x="7604125" y="4533900"/>
            <a:ext cx="720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</a:rPr>
              <a:t>good</a:t>
            </a:r>
          </a:p>
        </p:txBody>
      </p:sp>
      <p:sp>
        <p:nvSpPr>
          <p:cNvPr id="91143" name="Text Box 8"/>
          <p:cNvSpPr txBox="1">
            <a:spLocks noChangeArrowheads="1"/>
          </p:cNvSpPr>
          <p:nvPr/>
        </p:nvSpPr>
        <p:spPr bwMode="auto">
          <a:xfrm>
            <a:off x="7620000" y="6034088"/>
            <a:ext cx="584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</a:rPr>
              <a:t>bad</a:t>
            </a:r>
          </a:p>
        </p:txBody>
      </p:sp>
      <p:sp>
        <p:nvSpPr>
          <p:cNvPr id="91144" name="Oval 7"/>
          <p:cNvSpPr>
            <a:spLocks noChangeArrowheads="1"/>
          </p:cNvSpPr>
          <p:nvPr/>
        </p:nvSpPr>
        <p:spPr bwMode="auto">
          <a:xfrm>
            <a:off x="1524000" y="3733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45" name="Oval 8"/>
          <p:cNvSpPr>
            <a:spLocks noChangeArrowheads="1"/>
          </p:cNvSpPr>
          <p:nvPr/>
        </p:nvSpPr>
        <p:spPr bwMode="auto">
          <a:xfrm>
            <a:off x="1752600" y="4114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46" name="Oval 9"/>
          <p:cNvSpPr>
            <a:spLocks noChangeArrowheads="1"/>
          </p:cNvSpPr>
          <p:nvPr/>
        </p:nvSpPr>
        <p:spPr bwMode="auto">
          <a:xfrm>
            <a:off x="19050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47" name="Oval 10"/>
          <p:cNvSpPr>
            <a:spLocks noChangeArrowheads="1"/>
          </p:cNvSpPr>
          <p:nvPr/>
        </p:nvSpPr>
        <p:spPr bwMode="auto">
          <a:xfrm>
            <a:off x="22860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</a:rPr>
              <a:t>v</a:t>
            </a:r>
          </a:p>
        </p:txBody>
      </p:sp>
      <p:sp>
        <p:nvSpPr>
          <p:cNvPr id="91148" name="Oval 11"/>
          <p:cNvSpPr>
            <a:spLocks noChangeArrowheads="1"/>
          </p:cNvSpPr>
          <p:nvPr/>
        </p:nvSpPr>
        <p:spPr bwMode="auto">
          <a:xfrm>
            <a:off x="23622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49" name="Oval 12"/>
          <p:cNvSpPr>
            <a:spLocks noChangeArrowheads="1"/>
          </p:cNvSpPr>
          <p:nvPr/>
        </p:nvSpPr>
        <p:spPr bwMode="auto">
          <a:xfrm>
            <a:off x="2590800" y="3657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50" name="Oval 13"/>
          <p:cNvSpPr>
            <a:spLocks noChangeArrowheads="1"/>
          </p:cNvSpPr>
          <p:nvPr/>
        </p:nvSpPr>
        <p:spPr bwMode="auto">
          <a:xfrm>
            <a:off x="27432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51" name="Oval 14"/>
          <p:cNvSpPr>
            <a:spLocks noChangeArrowheads="1"/>
          </p:cNvSpPr>
          <p:nvPr/>
        </p:nvSpPr>
        <p:spPr bwMode="auto">
          <a:xfrm>
            <a:off x="28956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52" name="Oval 15"/>
          <p:cNvSpPr>
            <a:spLocks noChangeArrowheads="1"/>
          </p:cNvSpPr>
          <p:nvPr/>
        </p:nvSpPr>
        <p:spPr bwMode="auto">
          <a:xfrm>
            <a:off x="20574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53" name="Oval 16"/>
          <p:cNvSpPr>
            <a:spLocks noChangeArrowheads="1"/>
          </p:cNvSpPr>
          <p:nvPr/>
        </p:nvSpPr>
        <p:spPr bwMode="auto">
          <a:xfrm>
            <a:off x="31242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54" name="Oval 17"/>
          <p:cNvSpPr>
            <a:spLocks noChangeArrowheads="1"/>
          </p:cNvSpPr>
          <p:nvPr/>
        </p:nvSpPr>
        <p:spPr bwMode="auto">
          <a:xfrm>
            <a:off x="3581400" y="3733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55" name="Oval 18"/>
          <p:cNvSpPr>
            <a:spLocks noChangeArrowheads="1"/>
          </p:cNvSpPr>
          <p:nvPr/>
        </p:nvSpPr>
        <p:spPr bwMode="auto">
          <a:xfrm>
            <a:off x="3810000" y="4114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56" name="Oval 19"/>
          <p:cNvSpPr>
            <a:spLocks noChangeArrowheads="1"/>
          </p:cNvSpPr>
          <p:nvPr/>
        </p:nvSpPr>
        <p:spPr bwMode="auto">
          <a:xfrm>
            <a:off x="39624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57" name="Oval 20"/>
          <p:cNvSpPr>
            <a:spLocks noChangeArrowheads="1"/>
          </p:cNvSpPr>
          <p:nvPr/>
        </p:nvSpPr>
        <p:spPr bwMode="auto">
          <a:xfrm>
            <a:off x="42672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</a:rPr>
              <a:t>v</a:t>
            </a:r>
          </a:p>
        </p:txBody>
      </p:sp>
      <p:sp>
        <p:nvSpPr>
          <p:cNvPr id="91158" name="Oval 21"/>
          <p:cNvSpPr>
            <a:spLocks noChangeArrowheads="1"/>
          </p:cNvSpPr>
          <p:nvPr/>
        </p:nvSpPr>
        <p:spPr bwMode="auto">
          <a:xfrm>
            <a:off x="44196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59" name="Oval 22"/>
          <p:cNvSpPr>
            <a:spLocks noChangeArrowheads="1"/>
          </p:cNvSpPr>
          <p:nvPr/>
        </p:nvSpPr>
        <p:spPr bwMode="auto">
          <a:xfrm>
            <a:off x="4572000" y="3657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60" name="Oval 23"/>
          <p:cNvSpPr>
            <a:spLocks noChangeArrowheads="1"/>
          </p:cNvSpPr>
          <p:nvPr/>
        </p:nvSpPr>
        <p:spPr bwMode="auto">
          <a:xfrm>
            <a:off x="48006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61" name="Oval 24"/>
          <p:cNvSpPr>
            <a:spLocks noChangeArrowheads="1"/>
          </p:cNvSpPr>
          <p:nvPr/>
        </p:nvSpPr>
        <p:spPr bwMode="auto">
          <a:xfrm>
            <a:off x="49530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62" name="Oval 25"/>
          <p:cNvSpPr>
            <a:spLocks noChangeArrowheads="1"/>
          </p:cNvSpPr>
          <p:nvPr/>
        </p:nvSpPr>
        <p:spPr bwMode="auto">
          <a:xfrm>
            <a:off x="40386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63" name="Oval 26"/>
          <p:cNvSpPr>
            <a:spLocks noChangeArrowheads="1"/>
          </p:cNvSpPr>
          <p:nvPr/>
        </p:nvSpPr>
        <p:spPr bwMode="auto">
          <a:xfrm>
            <a:off x="51816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64" name="Oval 27"/>
          <p:cNvSpPr>
            <a:spLocks noChangeArrowheads="1"/>
          </p:cNvSpPr>
          <p:nvPr/>
        </p:nvSpPr>
        <p:spPr bwMode="auto">
          <a:xfrm>
            <a:off x="5562600" y="3733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65" name="Oval 28"/>
          <p:cNvSpPr>
            <a:spLocks noChangeArrowheads="1"/>
          </p:cNvSpPr>
          <p:nvPr/>
        </p:nvSpPr>
        <p:spPr bwMode="auto">
          <a:xfrm>
            <a:off x="5791200" y="4114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66" name="Oval 29"/>
          <p:cNvSpPr>
            <a:spLocks noChangeArrowheads="1"/>
          </p:cNvSpPr>
          <p:nvPr/>
        </p:nvSpPr>
        <p:spPr bwMode="auto">
          <a:xfrm>
            <a:off x="59436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67" name="Oval 30"/>
          <p:cNvSpPr>
            <a:spLocks noChangeArrowheads="1"/>
          </p:cNvSpPr>
          <p:nvPr/>
        </p:nvSpPr>
        <p:spPr bwMode="auto">
          <a:xfrm>
            <a:off x="62484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</a:rPr>
              <a:t>v</a:t>
            </a:r>
          </a:p>
        </p:txBody>
      </p:sp>
      <p:sp>
        <p:nvSpPr>
          <p:cNvPr id="91168" name="Oval 31"/>
          <p:cNvSpPr>
            <a:spLocks noChangeArrowheads="1"/>
          </p:cNvSpPr>
          <p:nvPr/>
        </p:nvSpPr>
        <p:spPr bwMode="auto">
          <a:xfrm>
            <a:off x="64008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69" name="Oval 32"/>
          <p:cNvSpPr>
            <a:spLocks noChangeArrowheads="1"/>
          </p:cNvSpPr>
          <p:nvPr/>
        </p:nvSpPr>
        <p:spPr bwMode="auto">
          <a:xfrm>
            <a:off x="6553200" y="3657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70" name="Oval 33"/>
          <p:cNvSpPr>
            <a:spLocks noChangeArrowheads="1"/>
          </p:cNvSpPr>
          <p:nvPr/>
        </p:nvSpPr>
        <p:spPr bwMode="auto">
          <a:xfrm>
            <a:off x="67818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71" name="Oval 34"/>
          <p:cNvSpPr>
            <a:spLocks noChangeArrowheads="1"/>
          </p:cNvSpPr>
          <p:nvPr/>
        </p:nvSpPr>
        <p:spPr bwMode="auto">
          <a:xfrm>
            <a:off x="69342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72" name="Oval 35"/>
          <p:cNvSpPr>
            <a:spLocks noChangeArrowheads="1"/>
          </p:cNvSpPr>
          <p:nvPr/>
        </p:nvSpPr>
        <p:spPr bwMode="auto">
          <a:xfrm>
            <a:off x="60960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73" name="Oval 36"/>
          <p:cNvSpPr>
            <a:spLocks noChangeArrowheads="1"/>
          </p:cNvSpPr>
          <p:nvPr/>
        </p:nvSpPr>
        <p:spPr bwMode="auto">
          <a:xfrm>
            <a:off x="70866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 algn="ctr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1174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Nyquist-Shannon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3513944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fix aliasing?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Tx/>
              <a:buNone/>
              <a:defRPr/>
            </a:pPr>
            <a:endParaRPr lang="en-US" dirty="0"/>
          </a:p>
          <a:p>
            <a:pPr marL="457200" indent="-457200" eaLnBrk="1" hangingPunct="1">
              <a:buFontTx/>
              <a:buNone/>
              <a:defRPr/>
            </a:pPr>
            <a:r>
              <a:rPr lang="en-US" dirty="0"/>
              <a:t>Solutions?</a:t>
            </a:r>
          </a:p>
          <a:p>
            <a:pPr>
              <a:buFont typeface="Arial" charset="0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324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Better sensors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Tx/>
              <a:buNone/>
              <a:defRPr/>
            </a:pPr>
            <a:endParaRPr lang="en-US" dirty="0"/>
          </a:p>
          <a:p>
            <a:pPr marL="457200" indent="-457200" eaLnBrk="1" hangingPunct="1">
              <a:buFontTx/>
              <a:buNone/>
              <a:defRPr/>
            </a:pPr>
            <a:r>
              <a:rPr lang="en-US" dirty="0"/>
              <a:t>Solutions:</a:t>
            </a:r>
          </a:p>
          <a:p>
            <a:pPr marL="457200" indent="-457200" eaLnBrk="1" hangingPunct="1">
              <a:buFont typeface="Arial" charset="0"/>
              <a:buChar char="•"/>
              <a:defRPr/>
            </a:pPr>
            <a:r>
              <a:rPr lang="en-US" dirty="0"/>
              <a:t>Sample more often</a:t>
            </a:r>
          </a:p>
          <a:p>
            <a:pPr marL="0" indent="0" eaLnBrk="1" hangingPunct="1"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601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4906963"/>
          </a:xfrm>
        </p:spPr>
        <p:txBody>
          <a:bodyPr/>
          <a:lstStyle/>
          <a:p>
            <a:pPr marL="0">
              <a:buFont typeface="Arial" charset="0"/>
              <a:buNone/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Why does a lower resolution image still make sense to us?  What do we lose?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5486400" y="41910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8852" name="TextBox 18"/>
          <p:cNvSpPr txBox="1">
            <a:spLocks noChangeArrowheads="1"/>
          </p:cNvSpPr>
          <p:nvPr/>
        </p:nvSpPr>
        <p:spPr bwMode="auto">
          <a:xfrm>
            <a:off x="4422775" y="6550025"/>
            <a:ext cx="4721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prstClr val="black"/>
                </a:solidFill>
                <a:latin typeface="Arial" panose="020B0604020202020204" pitchFamily="34" charset="0"/>
              </a:rPr>
              <a:t>Image: </a:t>
            </a:r>
            <a:r>
              <a:rPr lang="en-US" altLang="en-US" sz="1400">
                <a:solidFill>
                  <a:prstClr val="black"/>
                </a:solidFill>
                <a:latin typeface="Arial" panose="020B0604020202020204" pitchFamily="34" charset="0"/>
                <a:hlinkClick r:id="rId2"/>
              </a:rPr>
              <a:t>http://www.flickr.com/photos/igorms/136916757/ </a:t>
            </a:r>
            <a:endParaRPr lang="en-US" altLang="en-US" sz="14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78853" name="Picture 4" descr="http://farm1.static.flickr.com/47/136916757_8237b4a9f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667000"/>
            <a:ext cx="47625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4" name="Picture 4" descr="http://farm1.static.flickr.com/47/136916757_8237b4a9f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0800" y="3657600"/>
            <a:ext cx="2008188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5" name="TextBox 6"/>
          <p:cNvSpPr txBox="1">
            <a:spLocks noChangeArrowheads="1"/>
          </p:cNvSpPr>
          <p:nvPr/>
        </p:nvSpPr>
        <p:spPr bwMode="auto">
          <a:xfrm>
            <a:off x="3352800" y="0"/>
            <a:ext cx="18938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solidFill>
                  <a:prstClr val="black"/>
                </a:solidFill>
                <a:latin typeface="Arial" panose="020B0604020202020204" pitchFamily="34" charset="0"/>
              </a:rPr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2575971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Anti-aliasing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Tx/>
              <a:buNone/>
              <a:defRPr/>
            </a:pPr>
            <a:endParaRPr lang="en-US" dirty="0"/>
          </a:p>
          <a:p>
            <a:pPr marL="457200" indent="-457200" eaLnBrk="1" hangingPunct="1">
              <a:buFontTx/>
              <a:buNone/>
              <a:defRPr/>
            </a:pPr>
            <a:r>
              <a:rPr lang="en-US" dirty="0"/>
              <a:t>Solutions:</a:t>
            </a:r>
          </a:p>
          <a:p>
            <a:pPr marL="457200" indent="-457200" eaLnBrk="1" hangingPunct="1">
              <a:buFont typeface="Arial" charset="0"/>
              <a:buChar char="•"/>
              <a:defRPr/>
            </a:pPr>
            <a:r>
              <a:rPr lang="en-US" dirty="0"/>
              <a:t>Sample more often</a:t>
            </a:r>
          </a:p>
          <a:p>
            <a:pPr marL="457200" indent="-457200" eaLnBrk="1" hangingPunct="1">
              <a:buFont typeface="Arial" charset="0"/>
              <a:buChar char="•"/>
              <a:defRPr/>
            </a:pPr>
            <a:endParaRPr lang="en-US" dirty="0"/>
          </a:p>
          <a:p>
            <a:pPr marL="457200" indent="-457200" eaLnBrk="1" hangingPunct="1">
              <a:buFont typeface="Arial" charset="0"/>
              <a:buChar char="•"/>
              <a:defRPr/>
            </a:pPr>
            <a:r>
              <a:rPr lang="en-US" dirty="0"/>
              <a:t>Get rid of all frequencies that are greater than half the new sampling frequency</a:t>
            </a:r>
          </a:p>
          <a:p>
            <a:pPr marL="838200" lvl="1" indent="-381000" eaLnBrk="1" hangingPunct="1">
              <a:buFont typeface="Arial" charset="0"/>
              <a:buChar char="–"/>
              <a:defRPr/>
            </a:pPr>
            <a:r>
              <a:rPr lang="en-US" dirty="0"/>
              <a:t>Will lose information</a:t>
            </a:r>
          </a:p>
          <a:p>
            <a:pPr marL="838200" lvl="1" indent="-381000" eaLnBrk="1" hangingPunct="1">
              <a:buFont typeface="Arial" charset="0"/>
              <a:buChar char="–"/>
              <a:defRPr/>
            </a:pPr>
            <a:r>
              <a:rPr lang="en-US" dirty="0"/>
              <a:t>But it’s better than aliasing</a:t>
            </a:r>
          </a:p>
          <a:p>
            <a:pPr marL="838200" lvl="1" indent="-381000" eaLnBrk="1" hangingPunct="1">
              <a:buFont typeface="Arial" charset="0"/>
              <a:buChar char="–"/>
              <a:defRPr/>
            </a:pPr>
            <a:r>
              <a:rPr lang="en-US" dirty="0"/>
              <a:t>Apply a smoothing (</a:t>
            </a:r>
            <a:r>
              <a:rPr lang="en-US" i="1" dirty="0"/>
              <a:t>low pass</a:t>
            </a:r>
            <a:r>
              <a:rPr lang="en-US" dirty="0"/>
              <a:t>) filter</a:t>
            </a:r>
            <a:endParaRPr lang="ru-RU" dirty="0"/>
          </a:p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50568" y="6550223"/>
            <a:ext cx="5934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Hays</a:t>
            </a:r>
          </a:p>
        </p:txBody>
      </p:sp>
    </p:spTree>
    <p:extLst>
      <p:ext uri="{BB962C8B-B14F-4D97-AF65-F5344CB8AC3E}">
        <p14:creationId xmlns:p14="http://schemas.microsoft.com/office/powerpoint/2010/main" val="2533604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4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3549"/>
          <a:stretch>
            <a:fillRect/>
          </a:stretch>
        </p:blipFill>
        <p:spPr bwMode="auto">
          <a:xfrm>
            <a:off x="38100" y="3745665"/>
            <a:ext cx="8896350" cy="2731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5" name="Rectangle 8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800" dirty="0"/>
              <a:t>Anti-aliasing</a:t>
            </a:r>
            <a:endParaRPr lang="ru-RU" altLang="en-US" sz="4800" dirty="0"/>
          </a:p>
        </p:txBody>
      </p:sp>
      <p:pic>
        <p:nvPicPr>
          <p:cNvPr id="95236" name="Picture 14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7307"/>
          <a:stretch>
            <a:fillRect/>
          </a:stretch>
        </p:blipFill>
        <p:spPr bwMode="auto">
          <a:xfrm>
            <a:off x="0" y="1295400"/>
            <a:ext cx="8915400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7" name="TextBox 4"/>
          <p:cNvSpPr txBox="1">
            <a:spLocks noChangeArrowheads="1"/>
          </p:cNvSpPr>
          <p:nvPr/>
        </p:nvSpPr>
        <p:spPr bwMode="auto">
          <a:xfrm>
            <a:off x="7010400" y="6550025"/>
            <a:ext cx="2133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Forsyth and Ponce 2002</a:t>
            </a:r>
          </a:p>
        </p:txBody>
      </p:sp>
    </p:spTree>
    <p:extLst>
      <p:ext uri="{BB962C8B-B14F-4D97-AF65-F5344CB8AC3E}">
        <p14:creationId xmlns:p14="http://schemas.microsoft.com/office/powerpoint/2010/main" val="241081699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Algorithm for downsampling by factor of 2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990600"/>
            <a:ext cx="8229600" cy="5135563"/>
          </a:xfrm>
          <a:prstGeom prst="rect">
            <a:avLst/>
          </a:prstGeom>
        </p:spPr>
        <p:txBody>
          <a:bodyPr/>
          <a:lstStyle/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800" dirty="0">
                <a:solidFill>
                  <a:prstClr val="black"/>
                </a:solidFill>
                <a:latin typeface="Calibri"/>
              </a:rPr>
              <a:t>Start with image(h, w)</a:t>
            </a: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800" dirty="0">
                <a:solidFill>
                  <a:prstClr val="black"/>
                </a:solidFill>
                <a:latin typeface="Calibri"/>
              </a:rPr>
              <a:t>Apply low-pass filter</a:t>
            </a:r>
          </a:p>
          <a:p>
            <a:pPr marL="800100" lvl="1" indent="-342900">
              <a:spcBef>
                <a:spcPct val="20000"/>
              </a:spcBef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	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im_blur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= 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imfilter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( image, 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fspecial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(‘gaussian’, 7, 1) )</a:t>
            </a:r>
          </a:p>
          <a:p>
            <a:pPr marL="514350" indent="-51435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800" dirty="0">
                <a:solidFill>
                  <a:prstClr val="black"/>
                </a:solidFill>
                <a:latin typeface="Calibri"/>
              </a:rPr>
              <a:t>Sample every other pixel</a:t>
            </a:r>
          </a:p>
          <a:p>
            <a:pPr marL="800100" lvl="1" indent="-342900">
              <a:spcBef>
                <a:spcPct val="20000"/>
              </a:spcBef>
              <a:defRPr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	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im_small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 = </a:t>
            </a:r>
            <a:r>
              <a:rPr lang="en-US" sz="2400" dirty="0" err="1">
                <a:solidFill>
                  <a:prstClr val="black"/>
                </a:solidFill>
                <a:latin typeface="Calibri"/>
              </a:rPr>
              <a:t>im_blur</a:t>
            </a:r>
            <a:r>
              <a:rPr lang="en-US" sz="2400" dirty="0">
                <a:solidFill>
                  <a:prstClr val="black"/>
                </a:solidFill>
                <a:latin typeface="Calibri"/>
              </a:rPr>
              <a:t>( 1:2:end, 1:2:end );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  <a:defRPr/>
            </a:pPr>
            <a:endParaRPr lang="en-US" sz="2800" dirty="0">
              <a:solidFill>
                <a:prstClr val="black"/>
              </a:solidFill>
              <a:latin typeface="Calibri"/>
            </a:endParaRPr>
          </a:p>
          <a:p>
            <a:pPr marL="342900" indent="-342900">
              <a:spcBef>
                <a:spcPct val="20000"/>
              </a:spcBef>
              <a:defRPr/>
            </a:pP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50568" y="6550223"/>
            <a:ext cx="59343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Hays</a:t>
            </a:r>
          </a:p>
        </p:txBody>
      </p:sp>
    </p:spTree>
    <p:extLst>
      <p:ext uri="{BB962C8B-B14F-4D97-AF65-F5344CB8AC3E}">
        <p14:creationId xmlns:p14="http://schemas.microsoft.com/office/powerpoint/2010/main" val="33400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Subsampling without filtering</a:t>
            </a:r>
          </a:p>
        </p:txBody>
      </p:sp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3936820" y="5052060"/>
            <a:ext cx="1681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1/4  </a:t>
            </a:r>
            <a:r>
              <a:rPr lang="en-US" altLang="en-US" sz="12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(2x subsample)</a:t>
            </a:r>
          </a:p>
        </p:txBody>
      </p:sp>
      <p:sp>
        <p:nvSpPr>
          <p:cNvPr id="96263" name="Text Box 7"/>
          <p:cNvSpPr txBox="1">
            <a:spLocks noChangeArrowheads="1"/>
          </p:cNvSpPr>
          <p:nvPr/>
        </p:nvSpPr>
        <p:spPr bwMode="auto">
          <a:xfrm>
            <a:off x="6551183" y="5052060"/>
            <a:ext cx="1681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1/8  </a:t>
            </a:r>
            <a:r>
              <a:rPr lang="en-US" altLang="en-US" sz="12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(4x subsample)</a:t>
            </a:r>
          </a:p>
        </p:txBody>
      </p:sp>
      <p:sp>
        <p:nvSpPr>
          <p:cNvPr id="96264" name="Text Box 8"/>
          <p:cNvSpPr txBox="1">
            <a:spLocks noChangeArrowheads="1"/>
          </p:cNvSpPr>
          <p:nvPr/>
        </p:nvSpPr>
        <p:spPr bwMode="auto">
          <a:xfrm>
            <a:off x="1676400" y="5052060"/>
            <a:ext cx="5052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1/2</a:t>
            </a:r>
          </a:p>
        </p:txBody>
      </p:sp>
      <p:sp>
        <p:nvSpPr>
          <p:cNvPr id="96265" name="Text Box 9"/>
          <p:cNvSpPr txBox="1">
            <a:spLocks noChangeArrowheads="1"/>
          </p:cNvSpPr>
          <p:nvPr/>
        </p:nvSpPr>
        <p:spPr bwMode="auto">
          <a:xfrm>
            <a:off x="8686800" y="6465020"/>
            <a:ext cx="746522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9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+mn-cs"/>
              </a:rPr>
              <a:t>Steve Seitz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324B07-03B0-4205-A23B-E1EBD592D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818" y="1612109"/>
            <a:ext cx="2614363" cy="3439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C688C8-43E2-437B-A031-9D503DF1F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827" y="1612109"/>
            <a:ext cx="2614363" cy="3439951"/>
          </a:xfrm>
          <a:prstGeom prst="rect">
            <a:avLst/>
          </a:prstGeom>
        </p:spPr>
      </p:pic>
      <p:pic>
        <p:nvPicPr>
          <p:cNvPr id="10" name="Picture 2" descr="vg-nn-half">
            <a:extLst>
              <a:ext uri="{FF2B5EF4-FFF2-40B4-BE49-F238E27FC236}">
                <a16:creationId xmlns:a16="http://schemas.microsoft.com/office/drawing/2014/main" id="{DB74E013-AC2E-438D-A1D9-DA599A09B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801" y="1612109"/>
            <a:ext cx="2608255" cy="343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18910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vg-gauss-eigh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1612109"/>
            <a:ext cx="2613489" cy="3444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3" name="Picture 3" descr="vg-gauss-qu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5574" y="1612109"/>
            <a:ext cx="2613489" cy="345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4" name="Picture 4" descr="vg-gauss-hal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802" y="1612109"/>
            <a:ext cx="2613489" cy="3438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5" name="Rectangle 5"/>
          <p:cNvSpPr>
            <a:spLocks noGrp="1" noChangeArrowheads="1"/>
          </p:cNvSpPr>
          <p:nvPr>
            <p:ph type="title"/>
          </p:nvPr>
        </p:nvSpPr>
        <p:spPr>
          <a:xfrm>
            <a:off x="1416501" y="723294"/>
            <a:ext cx="6343651" cy="6286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Subsampling with Gaussian pre-filtering</a:t>
            </a:r>
          </a:p>
        </p:txBody>
      </p:sp>
      <p:sp>
        <p:nvSpPr>
          <p:cNvPr id="97286" name="Text Box 6"/>
          <p:cNvSpPr txBox="1">
            <a:spLocks noChangeArrowheads="1"/>
          </p:cNvSpPr>
          <p:nvPr/>
        </p:nvSpPr>
        <p:spPr bwMode="auto">
          <a:xfrm>
            <a:off x="4218758" y="5045531"/>
            <a:ext cx="8130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G 1/4 </a:t>
            </a:r>
          </a:p>
        </p:txBody>
      </p:sp>
      <p:sp>
        <p:nvSpPr>
          <p:cNvPr id="97287" name="Text Box 7"/>
          <p:cNvSpPr txBox="1">
            <a:spLocks noChangeArrowheads="1"/>
          </p:cNvSpPr>
          <p:nvPr/>
        </p:nvSpPr>
        <p:spPr bwMode="auto">
          <a:xfrm>
            <a:off x="6901261" y="5045531"/>
            <a:ext cx="7489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G 1/8</a:t>
            </a:r>
          </a:p>
        </p:txBody>
      </p:sp>
      <p:sp>
        <p:nvSpPr>
          <p:cNvPr id="97288" name="Text Box 8"/>
          <p:cNvSpPr txBox="1">
            <a:spLocks noChangeArrowheads="1"/>
          </p:cNvSpPr>
          <p:nvPr/>
        </p:nvSpPr>
        <p:spPr bwMode="auto">
          <a:xfrm>
            <a:off x="1162817" y="5045531"/>
            <a:ext cx="1544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Gaussian 1/2</a:t>
            </a:r>
          </a:p>
        </p:txBody>
      </p:sp>
      <p:sp>
        <p:nvSpPr>
          <p:cNvPr id="10" name="Text Box 9">
            <a:extLst>
              <a:ext uri="{FF2B5EF4-FFF2-40B4-BE49-F238E27FC236}">
                <a16:creationId xmlns:a16="http://schemas.microsoft.com/office/drawing/2014/main" id="{3DFD3C41-1319-4360-8EA3-65865299E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1258" y="6473876"/>
            <a:ext cx="746522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9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+mn-cs"/>
              </a:rPr>
              <a:t>Steve Seitz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912856-18FF-4224-8D8E-6EC265D2FF98}"/>
              </a:ext>
            </a:extLst>
          </p:cNvPr>
          <p:cNvSpPr/>
          <p:nvPr/>
        </p:nvSpPr>
        <p:spPr>
          <a:xfrm>
            <a:off x="2617909" y="5791200"/>
            <a:ext cx="428335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 eaLnBrk="1" fontAlgn="auto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</a:pPr>
            <a:r>
              <a:rPr lang="en-US" altLang="en-US" b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Gaussian Pyramid </a:t>
            </a: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cs typeface="+mn-cs"/>
              </a:rPr>
              <a:t>[Burt and Adelson, 1983]</a:t>
            </a:r>
            <a:endParaRPr lang="en-US" altLang="en-US" b="1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90651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A3CE9-ACB6-40C0-B2A8-C0A163C97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9CD98-C8CD-4BA3-AFB5-76B011636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err="1"/>
              <a:t>Upsampling</a:t>
            </a:r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r>
              <a:rPr lang="en-SG" dirty="0" err="1"/>
              <a:t>Downsampling</a:t>
            </a:r>
            <a:endParaRPr lang="en-SG" dirty="0"/>
          </a:p>
        </p:txBody>
      </p:sp>
      <p:pic>
        <p:nvPicPr>
          <p:cNvPr id="4" name="Picture 4" descr="http://farm1.static.flickr.com/47/136916757_8237b4a9fb.jpg">
            <a:extLst>
              <a:ext uri="{FF2B5EF4-FFF2-40B4-BE49-F238E27FC236}">
                <a16:creationId xmlns:a16="http://schemas.microsoft.com/office/drawing/2014/main" id="{C9E79CA2-7013-4DCE-9FB7-15012B3F2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1752600"/>
            <a:ext cx="2133600" cy="141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ttp://farm1.static.flickr.com/47/136916757_8237b4a9fb.jpg">
            <a:extLst>
              <a:ext uri="{FF2B5EF4-FFF2-40B4-BE49-F238E27FC236}">
                <a16:creationId xmlns:a16="http://schemas.microsoft.com/office/drawing/2014/main" id="{B95A276D-5EB4-43BC-92E3-C53595A9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7800" y="1371600"/>
            <a:ext cx="3557531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16">
            <a:extLst>
              <a:ext uri="{FF2B5EF4-FFF2-40B4-BE49-F238E27FC236}">
                <a16:creationId xmlns:a16="http://schemas.microsoft.com/office/drawing/2014/main" id="{FE4D3EFC-7DA1-404B-8876-C4212DE14205}"/>
              </a:ext>
            </a:extLst>
          </p:cNvPr>
          <p:cNvSpPr/>
          <p:nvPr/>
        </p:nvSpPr>
        <p:spPr>
          <a:xfrm>
            <a:off x="4114800" y="23622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 descr="http://farm1.static.flickr.com/47/136916757_8237b4a9fb.jpg">
            <a:extLst>
              <a:ext uri="{FF2B5EF4-FFF2-40B4-BE49-F238E27FC236}">
                <a16:creationId xmlns:a16="http://schemas.microsoft.com/office/drawing/2014/main" id="{132B26BC-4CF8-44DF-B590-08E1BFAB6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4191000"/>
            <a:ext cx="3557531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16">
            <a:extLst>
              <a:ext uri="{FF2B5EF4-FFF2-40B4-BE49-F238E27FC236}">
                <a16:creationId xmlns:a16="http://schemas.microsoft.com/office/drawing/2014/main" id="{A27398C6-6A34-4887-BE96-47548D2EF3D8}"/>
              </a:ext>
            </a:extLst>
          </p:cNvPr>
          <p:cNvSpPr/>
          <p:nvPr/>
        </p:nvSpPr>
        <p:spPr>
          <a:xfrm>
            <a:off x="4876800" y="51816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4" descr="http://farm1.static.flickr.com/47/136916757_8237b4a9fb.jpg">
            <a:extLst>
              <a:ext uri="{FF2B5EF4-FFF2-40B4-BE49-F238E27FC236}">
                <a16:creationId xmlns:a16="http://schemas.microsoft.com/office/drawing/2014/main" id="{95FB7B28-F186-4A5E-8947-49DB30FD0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45843" y="4663745"/>
            <a:ext cx="2133600" cy="141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88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8"/>
          <p:cNvSpPr txBox="1">
            <a:spLocks noChangeArrowheads="1"/>
          </p:cNvSpPr>
          <p:nvPr/>
        </p:nvSpPr>
        <p:spPr bwMode="auto">
          <a:xfrm>
            <a:off x="304800" y="5715000"/>
            <a:ext cx="44624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prstClr val="black"/>
                </a:solidFill>
                <a:latin typeface="Arial" panose="020B0604020202020204" pitchFamily="34" charset="0"/>
              </a:rPr>
              <a:t>Throw away every other row and column to create a </a:t>
            </a: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</a:rPr>
              <a:t>1/2</a:t>
            </a:r>
            <a:r>
              <a:rPr lang="en-US" altLang="en-US" sz="2000">
                <a:solidFill>
                  <a:prstClr val="black"/>
                </a:solidFill>
                <a:latin typeface="Arial" panose="020B0604020202020204" pitchFamily="34" charset="0"/>
              </a:rPr>
              <a:t> size image</a:t>
            </a:r>
          </a:p>
          <a:p>
            <a:pPr lvl="1">
              <a:spcBef>
                <a:spcPct val="0"/>
              </a:spcBef>
              <a:buFontTx/>
              <a:buNone/>
            </a:pPr>
            <a:endParaRPr lang="en-US" altLang="en-US" sz="2000" i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79875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763" y="1676400"/>
            <a:ext cx="4491037" cy="388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305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65850" y="2590800"/>
            <a:ext cx="244475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74"/>
          <p:cNvGrpSpPr>
            <a:grpSpLocks/>
          </p:cNvGrpSpPr>
          <p:nvPr/>
        </p:nvGrpSpPr>
        <p:grpSpPr bwMode="auto">
          <a:xfrm>
            <a:off x="392113" y="1676400"/>
            <a:ext cx="4343400" cy="3581400"/>
            <a:chOff x="48" y="1056"/>
            <a:chExt cx="2736" cy="2256"/>
          </a:xfrm>
        </p:grpSpPr>
        <p:grpSp>
          <p:nvGrpSpPr>
            <p:cNvPr id="79880" name="Group 30"/>
            <p:cNvGrpSpPr>
              <a:grpSpLocks/>
            </p:cNvGrpSpPr>
            <p:nvPr/>
          </p:nvGrpSpPr>
          <p:grpSpPr bwMode="auto">
            <a:xfrm>
              <a:off x="48" y="1056"/>
              <a:ext cx="2736" cy="96"/>
              <a:chOff x="48" y="1056"/>
              <a:chExt cx="2736" cy="96"/>
            </a:xfrm>
          </p:grpSpPr>
          <p:sp>
            <p:nvSpPr>
              <p:cNvPr id="79998" name="Oval 16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99" name="Oval 17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0" name="Oval 18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1" name="Oval 19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2" name="Oval 21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3" name="Oval 22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4" name="Oval 23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5" name="Oval 24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6" name="Oval 25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7" name="Oval 26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8" name="Oval 27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80009" name="Oval 29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9881" name="Group 31"/>
            <p:cNvGrpSpPr>
              <a:grpSpLocks/>
            </p:cNvGrpSpPr>
            <p:nvPr/>
          </p:nvGrpSpPr>
          <p:grpSpPr bwMode="auto">
            <a:xfrm>
              <a:off x="48" y="1296"/>
              <a:ext cx="2736" cy="96"/>
              <a:chOff x="48" y="1056"/>
              <a:chExt cx="2736" cy="96"/>
            </a:xfrm>
          </p:grpSpPr>
          <p:sp>
            <p:nvSpPr>
              <p:cNvPr id="79986" name="Oval 32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87" name="Oval 33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88" name="Oval 34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89" name="Oval 35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90" name="Oval 36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91" name="Oval 37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92" name="Oval 38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93" name="Oval 39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94" name="Oval 40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95" name="Oval 41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96" name="Oval 42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97" name="Oval 43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9882" name="Group 44"/>
            <p:cNvGrpSpPr>
              <a:grpSpLocks/>
            </p:cNvGrpSpPr>
            <p:nvPr/>
          </p:nvGrpSpPr>
          <p:grpSpPr bwMode="auto">
            <a:xfrm>
              <a:off x="48" y="1536"/>
              <a:ext cx="2736" cy="96"/>
              <a:chOff x="48" y="1056"/>
              <a:chExt cx="2736" cy="96"/>
            </a:xfrm>
          </p:grpSpPr>
          <p:sp>
            <p:nvSpPr>
              <p:cNvPr id="79974" name="Oval 45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75" name="Oval 46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76" name="Oval 47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77" name="Oval 48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78" name="Oval 49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79" name="Oval 50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80" name="Oval 51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81" name="Oval 52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82" name="Oval 53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83" name="Oval 54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84" name="Oval 55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85" name="Oval 56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9883" name="Group 57"/>
            <p:cNvGrpSpPr>
              <a:grpSpLocks/>
            </p:cNvGrpSpPr>
            <p:nvPr/>
          </p:nvGrpSpPr>
          <p:grpSpPr bwMode="auto">
            <a:xfrm>
              <a:off x="48" y="1776"/>
              <a:ext cx="2736" cy="96"/>
              <a:chOff x="48" y="1056"/>
              <a:chExt cx="2736" cy="96"/>
            </a:xfrm>
          </p:grpSpPr>
          <p:sp>
            <p:nvSpPr>
              <p:cNvPr id="79962" name="Oval 58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63" name="Oval 59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64" name="Oval 60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65" name="Oval 61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66" name="Oval 62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67" name="Oval 63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68" name="Oval 64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69" name="Oval 65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70" name="Oval 66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71" name="Oval 67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72" name="Oval 68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73" name="Oval 69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9884" name="Group 70"/>
            <p:cNvGrpSpPr>
              <a:grpSpLocks/>
            </p:cNvGrpSpPr>
            <p:nvPr/>
          </p:nvGrpSpPr>
          <p:grpSpPr bwMode="auto">
            <a:xfrm>
              <a:off x="48" y="2016"/>
              <a:ext cx="2736" cy="96"/>
              <a:chOff x="48" y="1056"/>
              <a:chExt cx="2736" cy="96"/>
            </a:xfrm>
          </p:grpSpPr>
          <p:sp>
            <p:nvSpPr>
              <p:cNvPr id="79950" name="Oval 71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51" name="Oval 72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52" name="Oval 73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53" name="Oval 74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54" name="Oval 75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55" name="Oval 76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56" name="Oval 77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57" name="Oval 78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58" name="Oval 79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59" name="Oval 80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60" name="Oval 81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61" name="Oval 82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9885" name="Group 83"/>
            <p:cNvGrpSpPr>
              <a:grpSpLocks/>
            </p:cNvGrpSpPr>
            <p:nvPr/>
          </p:nvGrpSpPr>
          <p:grpSpPr bwMode="auto">
            <a:xfrm>
              <a:off x="48" y="2256"/>
              <a:ext cx="2736" cy="96"/>
              <a:chOff x="48" y="1056"/>
              <a:chExt cx="2736" cy="96"/>
            </a:xfrm>
          </p:grpSpPr>
          <p:sp>
            <p:nvSpPr>
              <p:cNvPr id="79938" name="Oval 84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39" name="Oval 85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0" name="Oval 86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1" name="Oval 87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2" name="Oval 88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3" name="Oval 89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4" name="Oval 90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5" name="Oval 91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6" name="Oval 92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7" name="Oval 93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8" name="Oval 94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49" name="Oval 95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9886" name="Group 96"/>
            <p:cNvGrpSpPr>
              <a:grpSpLocks/>
            </p:cNvGrpSpPr>
            <p:nvPr/>
          </p:nvGrpSpPr>
          <p:grpSpPr bwMode="auto">
            <a:xfrm>
              <a:off x="48" y="2496"/>
              <a:ext cx="2736" cy="96"/>
              <a:chOff x="48" y="1056"/>
              <a:chExt cx="2736" cy="96"/>
            </a:xfrm>
          </p:grpSpPr>
          <p:sp>
            <p:nvSpPr>
              <p:cNvPr id="79926" name="Oval 97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27" name="Oval 98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28" name="Oval 99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29" name="Oval 100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30" name="Oval 101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31" name="Oval 102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32" name="Oval 103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33" name="Oval 104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34" name="Oval 105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35" name="Oval 106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36" name="Oval 107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37" name="Oval 108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9887" name="Group 109"/>
            <p:cNvGrpSpPr>
              <a:grpSpLocks/>
            </p:cNvGrpSpPr>
            <p:nvPr/>
          </p:nvGrpSpPr>
          <p:grpSpPr bwMode="auto">
            <a:xfrm>
              <a:off x="48" y="2736"/>
              <a:ext cx="2736" cy="96"/>
              <a:chOff x="48" y="1056"/>
              <a:chExt cx="2736" cy="96"/>
            </a:xfrm>
          </p:grpSpPr>
          <p:sp>
            <p:nvSpPr>
              <p:cNvPr id="79914" name="Oval 110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15" name="Oval 111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16" name="Oval 112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17" name="Oval 113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18" name="Oval 114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19" name="Oval 115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20" name="Oval 116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21" name="Oval 117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22" name="Oval 118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23" name="Oval 119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24" name="Oval 120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25" name="Oval 121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9888" name="Group 122"/>
            <p:cNvGrpSpPr>
              <a:grpSpLocks/>
            </p:cNvGrpSpPr>
            <p:nvPr/>
          </p:nvGrpSpPr>
          <p:grpSpPr bwMode="auto">
            <a:xfrm>
              <a:off x="48" y="2976"/>
              <a:ext cx="2736" cy="96"/>
              <a:chOff x="48" y="1056"/>
              <a:chExt cx="2736" cy="96"/>
            </a:xfrm>
          </p:grpSpPr>
          <p:sp>
            <p:nvSpPr>
              <p:cNvPr id="79902" name="Oval 123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03" name="Oval 124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04" name="Oval 125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05" name="Oval 126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06" name="Oval 127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07" name="Oval 128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08" name="Oval 129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09" name="Oval 130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10" name="Oval 131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11" name="Oval 132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12" name="Oval 133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13" name="Oval 134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79889" name="Group 135"/>
            <p:cNvGrpSpPr>
              <a:grpSpLocks/>
            </p:cNvGrpSpPr>
            <p:nvPr/>
          </p:nvGrpSpPr>
          <p:grpSpPr bwMode="auto">
            <a:xfrm>
              <a:off x="48" y="3216"/>
              <a:ext cx="2736" cy="96"/>
              <a:chOff x="48" y="1056"/>
              <a:chExt cx="2736" cy="96"/>
            </a:xfrm>
          </p:grpSpPr>
          <p:sp>
            <p:nvSpPr>
              <p:cNvPr id="79890" name="Oval 136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891" name="Oval 137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892" name="Oval 138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893" name="Oval 139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894" name="Oval 140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895" name="Oval 141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896" name="Oval 142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897" name="Oval 143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898" name="Oval 144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899" name="Oval 145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00" name="Oval 146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9901" name="Oval 147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180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343215" name="Line 175"/>
          <p:cNvSpPr>
            <a:spLocks noChangeShapeType="1"/>
          </p:cNvSpPr>
          <p:nvPr/>
        </p:nvSpPr>
        <p:spPr bwMode="auto">
          <a:xfrm>
            <a:off x="5181600" y="3733800"/>
            <a:ext cx="533400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1" name="Title 1"/>
          <p:cNvSpPr txBox="1">
            <a:spLocks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en-US" sz="4000" dirty="0" err="1">
                <a:solidFill>
                  <a:prstClr val="black"/>
                </a:solidFill>
                <a:latin typeface="Calibri"/>
              </a:rPr>
              <a:t>Subsampling</a:t>
            </a:r>
            <a:r>
              <a:rPr lang="en-US" sz="4000" dirty="0">
                <a:solidFill>
                  <a:prstClr val="black"/>
                </a:solidFill>
                <a:latin typeface="Calibri"/>
              </a:rPr>
              <a:t> by a factor of 2</a:t>
            </a:r>
          </a:p>
        </p:txBody>
      </p:sp>
    </p:spTree>
    <p:extLst>
      <p:ext uri="{BB962C8B-B14F-4D97-AF65-F5344CB8AC3E}">
        <p14:creationId xmlns:p14="http://schemas.microsoft.com/office/powerpoint/2010/main" val="44159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2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ext Box 3">
            <a:extLst>
              <a:ext uri="{FF2B5EF4-FFF2-40B4-BE49-F238E27FC236}">
                <a16:creationId xmlns:a16="http://schemas.microsoft.com/office/drawing/2014/main" id="{74B14492-19F7-47F5-82CE-92B6A4B40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8174" y="450455"/>
            <a:ext cx="187071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sz="1800" dirty="0">
                <a:solidFill>
                  <a:prstClr val="black"/>
                </a:solidFill>
                <a:latin typeface="Times" panose="02020603050405020304" pitchFamily="18" charset="0"/>
              </a:rPr>
              <a:t>A ‘bar’ in the big images is a hair on the zebra’s nose; in smaller images, a stripe; in the smallest, the animal’s nose</a:t>
            </a:r>
          </a:p>
        </p:txBody>
      </p:sp>
      <p:sp>
        <p:nvSpPr>
          <p:cNvPr id="53252" name="Text Box 4">
            <a:extLst>
              <a:ext uri="{FF2B5EF4-FFF2-40B4-BE49-F238E27FC236}">
                <a16:creationId xmlns:a16="http://schemas.microsoft.com/office/drawing/2014/main" id="{8893E045-C6E9-4FC9-ACE6-2F1DFA53B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7331" y="78332"/>
            <a:ext cx="151836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sz="900" dirty="0">
                <a:solidFill>
                  <a:prstClr val="black"/>
                </a:solidFill>
              </a:rPr>
              <a:t>Figure from David Forsyth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EDF52-30E4-4293-8F98-336AF6756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0" y="2667000"/>
            <a:ext cx="4191000" cy="4191000"/>
          </a:xfrm>
          <a:prstGeom prst="rect">
            <a:avLst/>
          </a:prstGeom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58B251A7-D5F0-497C-829D-5EC7F4273E45}"/>
              </a:ext>
            </a:extLst>
          </p:cNvPr>
          <p:cNvSpPr/>
          <p:nvPr/>
        </p:nvSpPr>
        <p:spPr>
          <a:xfrm rot="2278996">
            <a:off x="3958856" y="1847276"/>
            <a:ext cx="3534108" cy="3409290"/>
          </a:xfrm>
          <a:custGeom>
            <a:avLst/>
            <a:gdLst>
              <a:gd name="connsiteX0" fmla="*/ 0 w 1066800"/>
              <a:gd name="connsiteY0" fmla="*/ 3853929 h 3853929"/>
              <a:gd name="connsiteX1" fmla="*/ 533400 w 1066800"/>
              <a:gd name="connsiteY1" fmla="*/ 0 h 3853929"/>
              <a:gd name="connsiteX2" fmla="*/ 1066800 w 1066800"/>
              <a:gd name="connsiteY2" fmla="*/ 3853929 h 3853929"/>
              <a:gd name="connsiteX3" fmla="*/ 0 w 1066800"/>
              <a:gd name="connsiteY3" fmla="*/ 3853929 h 3853929"/>
              <a:gd name="connsiteX0" fmla="*/ 0 w 1655551"/>
              <a:gd name="connsiteY0" fmla="*/ 3853929 h 3853929"/>
              <a:gd name="connsiteX1" fmla="*/ 533400 w 1655551"/>
              <a:gd name="connsiteY1" fmla="*/ 0 h 3853929"/>
              <a:gd name="connsiteX2" fmla="*/ 1655551 w 1655551"/>
              <a:gd name="connsiteY2" fmla="*/ 3149425 h 3853929"/>
              <a:gd name="connsiteX3" fmla="*/ 0 w 1655551"/>
              <a:gd name="connsiteY3" fmla="*/ 3853929 h 3853929"/>
              <a:gd name="connsiteX0" fmla="*/ 0 w 1655551"/>
              <a:gd name="connsiteY0" fmla="*/ 4113794 h 4113794"/>
              <a:gd name="connsiteX1" fmla="*/ 607221 w 1655551"/>
              <a:gd name="connsiteY1" fmla="*/ 0 h 4113794"/>
              <a:gd name="connsiteX2" fmla="*/ 1655551 w 1655551"/>
              <a:gd name="connsiteY2" fmla="*/ 3409290 h 4113794"/>
              <a:gd name="connsiteX3" fmla="*/ 0 w 1655551"/>
              <a:gd name="connsiteY3" fmla="*/ 4113794 h 4113794"/>
              <a:gd name="connsiteX0" fmla="*/ 0 w 2997888"/>
              <a:gd name="connsiteY0" fmla="*/ 1617674 h 3409290"/>
              <a:gd name="connsiteX1" fmla="*/ 1949558 w 2997888"/>
              <a:gd name="connsiteY1" fmla="*/ 0 h 3409290"/>
              <a:gd name="connsiteX2" fmla="*/ 2997888 w 2997888"/>
              <a:gd name="connsiteY2" fmla="*/ 3409290 h 3409290"/>
              <a:gd name="connsiteX3" fmla="*/ 0 w 2997888"/>
              <a:gd name="connsiteY3" fmla="*/ 1617674 h 3409290"/>
              <a:gd name="connsiteX0" fmla="*/ 0 w 3534108"/>
              <a:gd name="connsiteY0" fmla="*/ 2866544 h 3409290"/>
              <a:gd name="connsiteX1" fmla="*/ 2485778 w 3534108"/>
              <a:gd name="connsiteY1" fmla="*/ 0 h 3409290"/>
              <a:gd name="connsiteX2" fmla="*/ 3534108 w 3534108"/>
              <a:gd name="connsiteY2" fmla="*/ 3409290 h 3409290"/>
              <a:gd name="connsiteX3" fmla="*/ 0 w 3534108"/>
              <a:gd name="connsiteY3" fmla="*/ 2866544 h 340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4108" h="3409290">
                <a:moveTo>
                  <a:pt x="0" y="2866544"/>
                </a:moveTo>
                <a:lnTo>
                  <a:pt x="2485778" y="0"/>
                </a:lnTo>
                <a:lnTo>
                  <a:pt x="3534108" y="3409290"/>
                </a:lnTo>
                <a:lnTo>
                  <a:pt x="0" y="286654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86BDD4D5-996B-4CE7-93CB-8E3106A5C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5207"/>
            <a:ext cx="5715000" cy="512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7924C6-E8DB-42D6-8BAD-5F6B4159BFDE}"/>
              </a:ext>
            </a:extLst>
          </p:cNvPr>
          <p:cNvSpPr txBox="1"/>
          <p:nvPr/>
        </p:nvSpPr>
        <p:spPr>
          <a:xfrm>
            <a:off x="5337496" y="6010458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pyramid</a:t>
            </a:r>
          </a:p>
        </p:txBody>
      </p:sp>
    </p:spTree>
    <p:extLst>
      <p:ext uri="{BB962C8B-B14F-4D97-AF65-F5344CB8AC3E}">
        <p14:creationId xmlns:p14="http://schemas.microsoft.com/office/powerpoint/2010/main" val="636229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Algorithm for downsampling by factor of 2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90600" y="1791325"/>
            <a:ext cx="5257800" cy="3851672"/>
          </a:xfrm>
          <a:prstGeom prst="rect">
            <a:avLst/>
          </a:prstGeom>
        </p:spPr>
        <p:txBody>
          <a:bodyPr/>
          <a:lstStyle/>
          <a:p>
            <a:pPr marL="385763" indent="-385763" defTabSz="685800" eaLnBrk="1" fontAlgn="auto" hangingPunct="1"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sz="2100" dirty="0">
              <a:solidFill>
                <a:prstClr val="black"/>
              </a:solidFill>
              <a:latin typeface="Calibri"/>
              <a:cs typeface="+mn-cs"/>
            </a:endParaRPr>
          </a:p>
          <a:p>
            <a:pPr marL="385763" indent="-385763" defTabSz="685800" eaLnBrk="1" fontAlgn="auto" hangingPunct="1"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100" dirty="0">
                <a:solidFill>
                  <a:prstClr val="black"/>
                </a:solidFill>
                <a:latin typeface="Calibri"/>
                <a:cs typeface="+mn-cs"/>
              </a:rPr>
              <a:t>Start with image of w x h</a:t>
            </a:r>
          </a:p>
          <a:p>
            <a:pPr marL="385763" indent="-385763" defTabSz="685800" eaLnBrk="1" fontAlgn="auto" hangingPunct="1"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100" dirty="0">
                <a:solidFill>
                  <a:prstClr val="black"/>
                </a:solidFill>
                <a:latin typeface="Calibri"/>
                <a:cs typeface="+mn-cs"/>
              </a:rPr>
              <a:t>Sample every other pixel</a:t>
            </a:r>
          </a:p>
          <a:p>
            <a:pPr marL="728663" lvl="1" indent="-385763" defTabSz="685800" eaLnBrk="1" fontAlgn="auto" hangingPunct="1">
              <a:spcBef>
                <a:spcPct val="20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prstClr val="black"/>
                </a:solidFill>
                <a:latin typeface="Calibri"/>
                <a:cs typeface="+mn-cs"/>
              </a:rPr>
              <a:t>im_small</a:t>
            </a:r>
            <a:r>
              <a:rPr lang="en-US" dirty="0">
                <a:solidFill>
                  <a:prstClr val="black"/>
                </a:solidFill>
                <a:latin typeface="Calibri"/>
                <a:cs typeface="+mn-cs"/>
              </a:rPr>
              <a:t> = image[ ::2:, ::2 ]</a:t>
            </a:r>
          </a:p>
          <a:p>
            <a:pPr marL="385763" indent="-385763" defTabSz="685800" eaLnBrk="1" fontAlgn="auto" hangingPunct="1">
              <a:spcBef>
                <a:spcPct val="200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100" dirty="0">
                <a:solidFill>
                  <a:prstClr val="black"/>
                </a:solidFill>
                <a:latin typeface="Calibri"/>
                <a:cs typeface="+mn-cs"/>
              </a:rPr>
              <a:t>Repeat until </a:t>
            </a:r>
            <a:r>
              <a:rPr lang="en-US" sz="2100" dirty="0" err="1">
                <a:solidFill>
                  <a:prstClr val="black"/>
                </a:solidFill>
                <a:latin typeface="Calibri"/>
                <a:cs typeface="+mn-cs"/>
              </a:rPr>
              <a:t>im_small</a:t>
            </a:r>
            <a:r>
              <a:rPr lang="en-US" sz="2100" dirty="0">
                <a:solidFill>
                  <a:prstClr val="black"/>
                </a:solidFill>
                <a:latin typeface="Calibri"/>
                <a:cs typeface="+mn-cs"/>
              </a:rPr>
              <a:t> is 1 pixel large.</a:t>
            </a:r>
          </a:p>
          <a:p>
            <a:pPr marL="257175" indent="-257175" defTabSz="685800" eaLnBrk="1" fontAlgn="auto" hangingPunct="1">
              <a:spcBef>
                <a:spcPct val="20000"/>
              </a:spcBef>
              <a:spcAft>
                <a:spcPts val="0"/>
              </a:spcAft>
              <a:buFont typeface="Arial" charset="0"/>
              <a:buChar char="•"/>
              <a:defRPr/>
            </a:pPr>
            <a:endParaRPr lang="en-US" sz="2100" dirty="0">
              <a:solidFill>
                <a:prstClr val="black"/>
              </a:solidFill>
              <a:latin typeface="Calibri"/>
              <a:cs typeface="+mn-cs"/>
            </a:endParaRPr>
          </a:p>
          <a:p>
            <a:pPr marL="257175" indent="-257175" defTabSz="685800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endParaRPr lang="en-US" sz="21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77833" y="6604084"/>
            <a:ext cx="492443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Arial" charset="0"/>
                <a:cs typeface="+mn-cs"/>
              </a:rPr>
              <a:t>Hays</a:t>
            </a:r>
          </a:p>
        </p:txBody>
      </p:sp>
    </p:spTree>
    <p:extLst>
      <p:ext uri="{BB962C8B-B14F-4D97-AF65-F5344CB8AC3E}">
        <p14:creationId xmlns:p14="http://schemas.microsoft.com/office/powerpoint/2010/main" val="3941781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4476250C-2E42-4BC4-9AFF-40854823C2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Image sub-sampling</a:t>
            </a:r>
          </a:p>
        </p:txBody>
      </p:sp>
      <p:pic>
        <p:nvPicPr>
          <p:cNvPr id="47107" name="Picture 3" descr="vg-nn-half">
            <a:extLst>
              <a:ext uri="{FF2B5EF4-FFF2-40B4-BE49-F238E27FC236}">
                <a16:creationId xmlns:a16="http://schemas.microsoft.com/office/drawing/2014/main" id="{D2809000-9084-40EF-97D1-1A159010A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235" y="2021682"/>
            <a:ext cx="2386013" cy="3140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4" descr="vg-nn-quarter">
            <a:extLst>
              <a:ext uri="{FF2B5EF4-FFF2-40B4-BE49-F238E27FC236}">
                <a16:creationId xmlns:a16="http://schemas.microsoft.com/office/drawing/2014/main" id="{577C39AE-5168-4D97-90B0-887CCEB64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398" y="2745581"/>
            <a:ext cx="119062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5" descr="vg-nn-eighth">
            <a:extLst>
              <a:ext uri="{FF2B5EF4-FFF2-40B4-BE49-F238E27FC236}">
                <a16:creationId xmlns:a16="http://schemas.microsoft.com/office/drawing/2014/main" id="{8D1E99E2-AEBA-4DDB-9F58-BBA5E0FFD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786" y="3107531"/>
            <a:ext cx="6000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Text Box 6">
            <a:extLst>
              <a:ext uri="{FF2B5EF4-FFF2-40B4-BE49-F238E27FC236}">
                <a16:creationId xmlns:a16="http://schemas.microsoft.com/office/drawing/2014/main" id="{8D75DFEB-436F-461F-A4DC-DE2CB9963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485" y="5200650"/>
            <a:ext cx="31099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sz="1500" dirty="0">
                <a:solidFill>
                  <a:prstClr val="black"/>
                </a:solidFill>
              </a:rPr>
              <a:t>Throw away every other row and column to create a </a:t>
            </a:r>
            <a:r>
              <a:rPr lang="en-US" altLang="en-US" sz="1800" dirty="0">
                <a:solidFill>
                  <a:prstClr val="black"/>
                </a:solidFill>
              </a:rPr>
              <a:t>1/2</a:t>
            </a:r>
            <a:r>
              <a:rPr lang="en-US" altLang="en-US" sz="1500" dirty="0">
                <a:solidFill>
                  <a:prstClr val="black"/>
                </a:solidFill>
              </a:rPr>
              <a:t> size image</a:t>
            </a:r>
            <a:r>
              <a:rPr lang="en-US" altLang="en-US" sz="1500" i="1" dirty="0">
                <a:solidFill>
                  <a:prstClr val="black"/>
                </a:solidFill>
              </a:rPr>
              <a:t>.</a:t>
            </a:r>
            <a:endParaRPr lang="en-US" altLang="en-US" sz="1500" dirty="0">
              <a:solidFill>
                <a:prstClr val="black"/>
              </a:solidFill>
            </a:endParaRPr>
          </a:p>
        </p:txBody>
      </p:sp>
      <p:sp>
        <p:nvSpPr>
          <p:cNvPr id="47111" name="Text Box 7">
            <a:extLst>
              <a:ext uri="{FF2B5EF4-FFF2-40B4-BE49-F238E27FC236}">
                <a16:creationId xmlns:a16="http://schemas.microsoft.com/office/drawing/2014/main" id="{575C6E13-C4D2-4E7B-8C50-7004C676E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0827" y="4345781"/>
            <a:ext cx="5052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sz="1800">
                <a:solidFill>
                  <a:prstClr val="black"/>
                </a:solidFill>
              </a:rPr>
              <a:t>1/4</a:t>
            </a:r>
          </a:p>
        </p:txBody>
      </p:sp>
      <p:sp>
        <p:nvSpPr>
          <p:cNvPr id="47112" name="Text Box 8">
            <a:extLst>
              <a:ext uri="{FF2B5EF4-FFF2-40B4-BE49-F238E27FC236}">
                <a16:creationId xmlns:a16="http://schemas.microsoft.com/office/drawing/2014/main" id="{D11AC4B5-12CA-49DE-B869-D56BD30A6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127" y="3898106"/>
            <a:ext cx="5052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sz="1800">
                <a:solidFill>
                  <a:prstClr val="black"/>
                </a:solidFill>
              </a:rPr>
              <a:t>1/8</a:t>
            </a:r>
          </a:p>
        </p:txBody>
      </p:sp>
      <p:sp>
        <p:nvSpPr>
          <p:cNvPr id="47113" name="Text Box 9">
            <a:extLst>
              <a:ext uri="{FF2B5EF4-FFF2-40B4-BE49-F238E27FC236}">
                <a16:creationId xmlns:a16="http://schemas.microsoft.com/office/drawing/2014/main" id="{AF16A3A1-3BBA-4145-B858-E9680E6D0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6627168"/>
            <a:ext cx="790303" cy="2308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sz="900" dirty="0">
                <a:solidFill>
                  <a:prstClr val="white">
                    <a:lumMod val="50000"/>
                  </a:prstClr>
                </a:solidFill>
              </a:rPr>
              <a:t>Steve Seitz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vg-nn-hal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8386" y="2194561"/>
            <a:ext cx="2168938" cy="285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Subsampling without filtering</a:t>
            </a:r>
          </a:p>
        </p:txBody>
      </p:sp>
      <p:sp>
        <p:nvSpPr>
          <p:cNvPr id="96262" name="Text Box 6"/>
          <p:cNvSpPr txBox="1">
            <a:spLocks noChangeArrowheads="1"/>
          </p:cNvSpPr>
          <p:nvPr/>
        </p:nvSpPr>
        <p:spPr bwMode="auto">
          <a:xfrm>
            <a:off x="3936820" y="5052060"/>
            <a:ext cx="1681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1/4  </a:t>
            </a:r>
            <a:r>
              <a:rPr lang="en-US" altLang="en-US" sz="12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(2x subsample)</a:t>
            </a:r>
          </a:p>
        </p:txBody>
      </p:sp>
      <p:sp>
        <p:nvSpPr>
          <p:cNvPr id="96263" name="Text Box 7"/>
          <p:cNvSpPr txBox="1">
            <a:spLocks noChangeArrowheads="1"/>
          </p:cNvSpPr>
          <p:nvPr/>
        </p:nvSpPr>
        <p:spPr bwMode="auto">
          <a:xfrm>
            <a:off x="6337120" y="5052060"/>
            <a:ext cx="1681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1/8  </a:t>
            </a:r>
            <a:r>
              <a:rPr lang="en-US" altLang="en-US" sz="1200" dirty="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(4x subsample)</a:t>
            </a:r>
          </a:p>
        </p:txBody>
      </p:sp>
      <p:sp>
        <p:nvSpPr>
          <p:cNvPr id="96264" name="Text Box 8"/>
          <p:cNvSpPr txBox="1">
            <a:spLocks noChangeArrowheads="1"/>
          </p:cNvSpPr>
          <p:nvPr/>
        </p:nvSpPr>
        <p:spPr bwMode="auto">
          <a:xfrm>
            <a:off x="2108020" y="5052060"/>
            <a:ext cx="5052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1800">
                <a:solidFill>
                  <a:prstClr val="black"/>
                </a:solidFill>
                <a:latin typeface="Arial" panose="020B0604020202020204" pitchFamily="34" charset="0"/>
                <a:cs typeface="+mn-cs"/>
              </a:rPr>
              <a:t>1/2</a:t>
            </a:r>
          </a:p>
        </p:txBody>
      </p:sp>
      <p:sp>
        <p:nvSpPr>
          <p:cNvPr id="96265" name="Text Box 9"/>
          <p:cNvSpPr txBox="1">
            <a:spLocks noChangeArrowheads="1"/>
          </p:cNvSpPr>
          <p:nvPr/>
        </p:nvSpPr>
        <p:spPr bwMode="auto">
          <a:xfrm>
            <a:off x="8610600" y="6496551"/>
            <a:ext cx="533400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800" eaLnBrk="1" fontAlgn="auto" hangingPunct="1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en-US" sz="900" dirty="0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cs typeface="+mn-cs"/>
              </a:rPr>
              <a:t>Steve Seitz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324B07-03B0-4205-A23B-E1EBD592D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754" y="2191780"/>
            <a:ext cx="2172003" cy="2857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C688C8-43E2-437B-A031-9D503DF1F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467" y="2191780"/>
            <a:ext cx="2172003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5173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Sampling and aliasing</a:t>
            </a:r>
          </a:p>
        </p:txBody>
      </p:sp>
      <p:sp>
        <p:nvSpPr>
          <p:cNvPr id="90115" name="Text Box 12"/>
          <p:cNvSpPr txBox="1">
            <a:spLocks noChangeArrowheads="1"/>
          </p:cNvSpPr>
          <p:nvPr/>
        </p:nvSpPr>
        <p:spPr bwMode="auto">
          <a:xfrm>
            <a:off x="381000" y="4800600"/>
            <a:ext cx="3505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90116" name="Picture 14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7307"/>
          <a:stretch>
            <a:fillRect/>
          </a:stretch>
        </p:blipFill>
        <p:spPr bwMode="auto">
          <a:xfrm>
            <a:off x="0" y="2043113"/>
            <a:ext cx="891540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2921254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2&quot; unique_id=&quot;10002&quot;&gt;&lt;object type=&quot;3&quot; unique_id=&quot;10013&quot;&gt;&lt;property id=&quot;20148&quot; value=&quot;5&quot;/&gt;&lt;property id=&quot;20300&quot; value=&quot;Slide 2&quot;/&gt;&lt;property id=&quot;20307&quot; value=&quot;540&quot;/&gt;&lt;/object&gt;&lt;object type=&quot;3&quot; unique_id=&quot;10014&quot;&gt;&lt;property id=&quot;20148&quot; value=&quot;5&quot;/&gt;&lt;property id=&quot;20300&quot; value=&quot;Slide 4&quot;/&gt;&lt;property id=&quot;20307&quot; value=&quot;541&quot;/&gt;&lt;/object&gt;&lt;object type=&quot;3&quot; unique_id=&quot;10015&quot;&gt;&lt;property id=&quot;20148&quot; value=&quot;5&quot;/&gt;&lt;property id=&quot;20300&quot; value=&quot;Slide 5&quot;/&gt;&lt;property id=&quot;20307&quot; value=&quot;573&quot;/&gt;&lt;/object&gt;&lt;object type=&quot;3&quot; unique_id=&quot;10016&quot;&gt;&lt;property id=&quot;20148&quot; value=&quot;5&quot;/&gt;&lt;property id=&quot;20300&quot; value=&quot;Slide 6 - &amp;quot;Algorithm for downsampling by factor of 2&amp;quot;&quot;/&gt;&lt;property id=&quot;20307&quot; value=&quot;752&quot;/&gt;&lt;/object&gt;&lt;object type=&quot;3&quot; unique_id=&quot;10017&quot;&gt;&lt;property id=&quot;20148&quot; value=&quot;5&quot;/&gt;&lt;property id=&quot;20300&quot; value=&quot;Slide 7 - &amp;quot;Image sub-sampling&amp;quot;&quot;/&gt;&lt;property id=&quot;20307&quot; value=&quot;753&quot;/&gt;&lt;/object&gt;&lt;object type=&quot;3&quot; unique_id=&quot;10018&quot;&gt;&lt;property id=&quot;20148&quot; value=&quot;5&quot;/&gt;&lt;property id=&quot;20300&quot; value=&quot;Slide 8 - &amp;quot;Subsampling without filtering&amp;quot;&quot;/&gt;&lt;property id=&quot;20307&quot; value=&quot;751&quot;/&gt;&lt;/object&gt;&lt;object type=&quot;3&quot; unique_id=&quot;10019&quot;&gt;&lt;property id=&quot;20148&quot; value=&quot;5&quot;/&gt;&lt;property id=&quot;20300&quot; value=&quot;Slide 9 - &amp;quot;Sampling and aliasing&amp;quot;&quot;/&gt;&lt;property id=&quot;20307&quot; value=&quot;561&quot;/&gt;&lt;/object&gt;&lt;object type=&quot;3&quot; unique_id=&quot;10020&quot;&gt;&lt;property id=&quot;20148&quot; value=&quot;5&quot;/&gt;&lt;property id=&quot;20300&quot; value=&quot;Slide 11 - &amp;quot;Aliasing problem&amp;quot;&quot;/&gt;&lt;property id=&quot;20307&quot; value=&quot;542&quot;/&gt;&lt;/object&gt;&lt;object type=&quot;3&quot; unique_id=&quot;10021&quot;&gt;&lt;property id=&quot;20148&quot; value=&quot;5&quot;/&gt;&lt;property id=&quot;20300&quot; value=&quot;Slide 12 - &amp;quot;Aliasing problem&amp;quot;&quot;/&gt;&lt;property id=&quot;20307&quot; value=&quot;543&quot;/&gt;&lt;/object&gt;&lt;object type=&quot;3&quot; unique_id=&quot;10022&quot;&gt;&lt;property id=&quot;20148&quot; value=&quot;5&quot;/&gt;&lt;property id=&quot;20300&quot; value=&quot;Slide 13 - &amp;quot;Aliasing problem&amp;quot;&quot;/&gt;&lt;property id=&quot;20307&quot; value=&quot;544&quot;/&gt;&lt;/object&gt;&lt;object type=&quot;3&quot; unique_id=&quot;10023&quot;&gt;&lt;property id=&quot;20148&quot; value=&quot;5&quot;/&gt;&lt;property id=&quot;20300&quot; value=&quot;Slide 14 - &amp;quot;Aliasing in video&amp;quot;&quot;/&gt;&lt;property id=&quot;20307&quot; value=&quot;546&quot;/&gt;&lt;/object&gt;&lt;object type=&quot;3&quot; unique_id=&quot;10024&quot;&gt;&lt;property id=&quot;20148&quot; value=&quot;5&quot;/&gt;&lt;property id=&quot;20300&quot; value=&quot;Slide 15 - &amp;quot;Videos&amp;quot;&quot;/&gt;&lt;property id=&quot;20307&quot; value=&quot;572&quot;/&gt;&lt;/object&gt;&lt;object type=&quot;3&quot; unique_id=&quot;10025&quot;&gt;&lt;property id=&quot;20148&quot; value=&quot;5&quot;/&gt;&lt;property id=&quot;20300&quot; value=&quot;Slide 16 - &amp;quot;Aliasing in graphics&amp;quot;&quot;/&gt;&lt;property id=&quot;20307&quot; value=&quot;545&quot;/&gt;&lt;/object&gt;&lt;object type=&quot;3&quot; unique_id=&quot;10029&quot;&gt;&lt;property id=&quot;20148&quot; value=&quot;5&quot;/&gt;&lt;property id=&quot;20300&quot; value=&quot;Slide 17 - &amp;quot;Nyquist-Shannon Sampling Theorem&amp;quot;&quot;/&gt;&lt;property id=&quot;20307&quot; value=&quot;548&quot;/&gt;&lt;/object&gt;&lt;object type=&quot;3&quot; unique_id=&quot;10030&quot;&gt;&lt;property id=&quot;20148&quot; value=&quot;5&quot;/&gt;&lt;property id=&quot;20300&quot; value=&quot;Slide 18 - &amp;quot;How to fix aliasing?&amp;quot;&quot;/&gt;&lt;property id=&quot;20307&quot; value=&quot;549&quot;/&gt;&lt;/object&gt;&lt;object type=&quot;3&quot; unique_id=&quot;10031&quot;&gt;&lt;property id=&quot;20148&quot; value=&quot;5&quot;/&gt;&lt;property id=&quot;20300&quot; value=&quot;Slide 19 - &amp;quot;Better sensors&amp;quot;&quot;/&gt;&lt;property id=&quot;20307&quot; value=&quot;550&quot;/&gt;&lt;/object&gt;&lt;object type=&quot;3&quot; unique_id=&quot;10032&quot;&gt;&lt;property id=&quot;20148&quot; value=&quot;5&quot;/&gt;&lt;property id=&quot;20300&quot; value=&quot;Slide 20 - &amp;quot;Anti-aliasing&amp;quot;&quot;/&gt;&lt;property id=&quot;20307&quot; value=&quot;551&quot;/&gt;&lt;/object&gt;&lt;object type=&quot;3&quot; unique_id=&quot;10033&quot;&gt;&lt;property id=&quot;20148&quot; value=&quot;5&quot;/&gt;&lt;property id=&quot;20300&quot; value=&quot;Slide 21 - &amp;quot;Anti-aliasing&amp;quot;&quot;/&gt;&lt;property id=&quot;20307&quot; value=&quot;552&quot;/&gt;&lt;/object&gt;&lt;object type=&quot;3&quot; unique_id=&quot;10034&quot;&gt;&lt;property id=&quot;20148&quot; value=&quot;5&quot;/&gt;&lt;property id=&quot;20300&quot; value=&quot;Slide 22 - &amp;quot;Algorithm for downsampling by factor of 2&amp;quot;&quot;/&gt;&lt;property id=&quot;20307&quot; value=&quot;553&quot;/&gt;&lt;/object&gt;&lt;object type=&quot;3&quot; unique_id=&quot;10035&quot;&gt;&lt;property id=&quot;20148&quot; value=&quot;5&quot;/&gt;&lt;property id=&quot;20300&quot; value=&quot;Slide 23 - &amp;quot;Subsampling without filtering&amp;quot;&quot;/&gt;&lt;property id=&quot;20307&quot; value=&quot;759&quot;/&gt;&lt;/object&gt;&lt;object type=&quot;3&quot; unique_id=&quot;10036&quot;&gt;&lt;property id=&quot;20148&quot; value=&quot;5&quot;/&gt;&lt;property id=&quot;20300&quot; value=&quot;Slide 24 - &amp;quot;Subsampling with Gaussian pre-filtering&amp;quot;&quot;/&gt;&lt;property id=&quot;20307&quot; value=&quot;760&quot;/&gt;&lt;/object&gt;&lt;object type=&quot;3&quot; unique_id=&quot;10551&quot;&gt;&lt;property id=&quot;20148&quot; value=&quot;5&quot;/&gt;&lt;property id=&quot;20300&quot; value=&quot;Slide 1 - &amp;quot;Filtering in Frequency Domain&amp;quot;&quot;/&gt;&lt;property id=&quot;20307&quot; value=&quot;761&quot;/&gt;&lt;/object&gt;&lt;object type=&quot;3&quot; unique_id=&quot;10552&quot;&gt;&lt;property id=&quot;20148&quot; value=&quot;5&quot;/&gt;&lt;property id=&quot;20300&quot; value=&quot;Slide 3 - &amp;quot;Sampling&amp;quot;&quot;/&gt;&lt;property id=&quot;20307&quot; value=&quot;762&quot;/&gt;&lt;/object&gt;&lt;object type=&quot;3&quot; unique_id=&quot;10553&quot;&gt;&lt;property id=&quot;20148&quot; value=&quot;5&quot;/&gt;&lt;property id=&quot;20300&quot; value=&quot;Slide 10 - &amp;quot;Aliasing problem&amp;quot;&quot;/&gt;&lt;property id=&quot;20307&quot; value=&quot;763&quot;/&gt;&lt;/object&gt;&lt;/object&gt;&lt;object type=&quot;8&quot; unique_id=&quot;10092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50452</TotalTime>
  <Words>469</Words>
  <Application>Microsoft Office PowerPoint</Application>
  <PresentationFormat>On-screen Show (4:3)</PresentationFormat>
  <Paragraphs>116</Paragraphs>
  <Slides>24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Symbol</vt:lpstr>
      <vt:lpstr>Times</vt:lpstr>
      <vt:lpstr>Office Theme</vt:lpstr>
      <vt:lpstr>1_Office Theme</vt:lpstr>
      <vt:lpstr>Filtering in Frequency Domain</vt:lpstr>
      <vt:lpstr>PowerPoint Presentation</vt:lpstr>
      <vt:lpstr>Sampling</vt:lpstr>
      <vt:lpstr>PowerPoint Presentation</vt:lpstr>
      <vt:lpstr>PowerPoint Presentation</vt:lpstr>
      <vt:lpstr>Algorithm for downsampling by factor of 2</vt:lpstr>
      <vt:lpstr>Image sub-sampling</vt:lpstr>
      <vt:lpstr>Subsampling without filtering</vt:lpstr>
      <vt:lpstr>Sampling and aliasing</vt:lpstr>
      <vt:lpstr>Aliasing problem</vt:lpstr>
      <vt:lpstr>Aliasing problem</vt:lpstr>
      <vt:lpstr>Aliasing problem</vt:lpstr>
      <vt:lpstr>Aliasing problem</vt:lpstr>
      <vt:lpstr>Aliasing in video</vt:lpstr>
      <vt:lpstr>Videos</vt:lpstr>
      <vt:lpstr>Aliasing in graphics</vt:lpstr>
      <vt:lpstr>Nyquist-Shannon Sampling Theorem</vt:lpstr>
      <vt:lpstr>How to fix aliasing?</vt:lpstr>
      <vt:lpstr>Better sensors</vt:lpstr>
      <vt:lpstr>Anti-aliasing</vt:lpstr>
      <vt:lpstr>Anti-aliasing</vt:lpstr>
      <vt:lpstr>Algorithm for downsampling by factor of 2</vt:lpstr>
      <vt:lpstr>Subsampling without filtering</vt:lpstr>
      <vt:lpstr>Subsampling with Gaussian pre-filtering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Derek Hoiem</dc:creator>
  <cp:lastModifiedBy>Rang</cp:lastModifiedBy>
  <cp:revision>227</cp:revision>
  <dcterms:created xsi:type="dcterms:W3CDTF">2009-12-16T02:55:56Z</dcterms:created>
  <dcterms:modified xsi:type="dcterms:W3CDTF">2020-04-05T10:19:24Z</dcterms:modified>
</cp:coreProperties>
</file>